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3"/>
  </p:notesMasterIdLst>
  <p:sldIdLst>
    <p:sldId id="256" r:id="rId2"/>
    <p:sldId id="257" r:id="rId3"/>
    <p:sldId id="258" r:id="rId4"/>
    <p:sldId id="261" r:id="rId5"/>
    <p:sldId id="262" r:id="rId6"/>
    <p:sldId id="259" r:id="rId7"/>
    <p:sldId id="263" r:id="rId8"/>
    <p:sldId id="264" r:id="rId9"/>
    <p:sldId id="265" r:id="rId10"/>
    <p:sldId id="267" r:id="rId11"/>
    <p:sldId id="307" r:id="rId12"/>
    <p:sldId id="266" r:id="rId13"/>
    <p:sldId id="284" r:id="rId14"/>
    <p:sldId id="294" r:id="rId15"/>
    <p:sldId id="282" r:id="rId16"/>
    <p:sldId id="293" r:id="rId17"/>
    <p:sldId id="288" r:id="rId18"/>
    <p:sldId id="291" r:id="rId19"/>
    <p:sldId id="292" r:id="rId20"/>
    <p:sldId id="295" r:id="rId21"/>
    <p:sldId id="308" r:id="rId22"/>
    <p:sldId id="310" r:id="rId23"/>
    <p:sldId id="311" r:id="rId24"/>
    <p:sldId id="289" r:id="rId25"/>
    <p:sldId id="260" r:id="rId26"/>
    <p:sldId id="271" r:id="rId27"/>
    <p:sldId id="274" r:id="rId28"/>
    <p:sldId id="302" r:id="rId29"/>
    <p:sldId id="304" r:id="rId30"/>
    <p:sldId id="281" r:id="rId31"/>
    <p:sldId id="276" r:id="rId32"/>
    <p:sldId id="278" r:id="rId33"/>
    <p:sldId id="280" r:id="rId34"/>
    <p:sldId id="306" r:id="rId35"/>
    <p:sldId id="305" r:id="rId36"/>
    <p:sldId id="286" r:id="rId37"/>
    <p:sldId id="287" r:id="rId38"/>
    <p:sldId id="303" r:id="rId39"/>
    <p:sldId id="298" r:id="rId40"/>
    <p:sldId id="290" r:id="rId41"/>
    <p:sldId id="301" r:id="rId4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169"/>
    <a:srgbClr val="034EA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1633"/>
    <p:restoredTop sz="92342" autoAdjust="0"/>
  </p:normalViewPr>
  <p:slideViewPr>
    <p:cSldViewPr snapToGrid="0">
      <p:cViewPr varScale="1">
        <p:scale>
          <a:sx n="110" d="100"/>
          <a:sy n="110" d="100"/>
        </p:scale>
        <p:origin x="252"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F91B202-F9F0-40A0-BC4F-7F2298C408F2}" type="datetimeFigureOut">
              <a:rPr lang="zh-CN" altLang="en-US" smtClean="0"/>
              <a:t>2024/10/9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24033F7-83B4-4417-B78E-BF8C8A0C4711}" type="slidenum">
              <a:rPr lang="zh-CN" altLang="en-US" smtClean="0"/>
              <a:t>‹#›</a:t>
            </a:fld>
            <a:endParaRPr lang="zh-CN" altLang="en-US"/>
          </a:p>
        </p:txBody>
      </p:sp>
    </p:spTree>
    <p:extLst>
      <p:ext uri="{BB962C8B-B14F-4D97-AF65-F5344CB8AC3E}">
        <p14:creationId xmlns:p14="http://schemas.microsoft.com/office/powerpoint/2010/main" val="18779912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改变涂覆层 使用</a:t>
            </a:r>
            <a:r>
              <a:rPr lang="en-US" altLang="zh-CN" dirty="0"/>
              <a:t>laser</a:t>
            </a:r>
            <a:r>
              <a:rPr lang="zh-CN" altLang="en-US" dirty="0"/>
              <a:t>烧制腔体</a:t>
            </a:r>
          </a:p>
        </p:txBody>
      </p:sp>
      <p:sp>
        <p:nvSpPr>
          <p:cNvPr id="4" name="灯片编号占位符 3"/>
          <p:cNvSpPr>
            <a:spLocks noGrp="1"/>
          </p:cNvSpPr>
          <p:nvPr>
            <p:ph type="sldNum" sz="quarter" idx="5"/>
          </p:nvPr>
        </p:nvSpPr>
        <p:spPr/>
        <p:txBody>
          <a:bodyPr/>
          <a:lstStyle/>
          <a:p>
            <a:fld id="{D24033F7-83B4-4417-B78E-BF8C8A0C4711}" type="slidenum">
              <a:rPr lang="zh-CN" altLang="en-US" smtClean="0"/>
              <a:t>10</a:t>
            </a:fld>
            <a:endParaRPr lang="zh-CN" altLang="en-US"/>
          </a:p>
        </p:txBody>
      </p:sp>
    </p:spTree>
    <p:extLst>
      <p:ext uri="{BB962C8B-B14F-4D97-AF65-F5344CB8AC3E}">
        <p14:creationId xmlns:p14="http://schemas.microsoft.com/office/powerpoint/2010/main" val="4015086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24033F7-83B4-4417-B78E-BF8C8A0C4711}" type="slidenum">
              <a:rPr lang="zh-CN" altLang="en-US" smtClean="0"/>
              <a:t>36</a:t>
            </a:fld>
            <a:endParaRPr lang="zh-CN" altLang="en-US"/>
          </a:p>
        </p:txBody>
      </p:sp>
    </p:spTree>
    <p:extLst>
      <p:ext uri="{BB962C8B-B14F-4D97-AF65-F5344CB8AC3E}">
        <p14:creationId xmlns:p14="http://schemas.microsoft.com/office/powerpoint/2010/main" val="22453414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br>
              <a:rPr lang="en-US" altLang="zh-CN" dirty="0"/>
            </a:br>
            <a:endParaRPr lang="zh-CN" altLang="en-US" dirty="0"/>
          </a:p>
        </p:txBody>
      </p:sp>
      <p:sp>
        <p:nvSpPr>
          <p:cNvPr id="4" name="灯片编号占位符 3"/>
          <p:cNvSpPr>
            <a:spLocks noGrp="1"/>
          </p:cNvSpPr>
          <p:nvPr>
            <p:ph type="sldNum" sz="quarter" idx="5"/>
          </p:nvPr>
        </p:nvSpPr>
        <p:spPr/>
        <p:txBody>
          <a:bodyPr/>
          <a:lstStyle/>
          <a:p>
            <a:fld id="{D24033F7-83B4-4417-B78E-BF8C8A0C4711}" type="slidenum">
              <a:rPr lang="zh-CN" altLang="en-US" smtClean="0"/>
              <a:t>37</a:t>
            </a:fld>
            <a:endParaRPr lang="zh-CN" altLang="en-US"/>
          </a:p>
        </p:txBody>
      </p:sp>
    </p:spTree>
    <p:extLst>
      <p:ext uri="{BB962C8B-B14F-4D97-AF65-F5344CB8AC3E}">
        <p14:creationId xmlns:p14="http://schemas.microsoft.com/office/powerpoint/2010/main" val="40728622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br>
              <a:rPr lang="en-US" altLang="zh-CN" dirty="0"/>
            </a:br>
            <a:endParaRPr lang="zh-CN" altLang="en-US" dirty="0"/>
          </a:p>
        </p:txBody>
      </p:sp>
      <p:sp>
        <p:nvSpPr>
          <p:cNvPr id="4" name="灯片编号占位符 3"/>
          <p:cNvSpPr>
            <a:spLocks noGrp="1"/>
          </p:cNvSpPr>
          <p:nvPr>
            <p:ph type="sldNum" sz="quarter" idx="5"/>
          </p:nvPr>
        </p:nvSpPr>
        <p:spPr/>
        <p:txBody>
          <a:bodyPr/>
          <a:lstStyle/>
          <a:p>
            <a:fld id="{D24033F7-83B4-4417-B78E-BF8C8A0C4711}" type="slidenum">
              <a:rPr lang="zh-CN" altLang="en-US" smtClean="0"/>
              <a:t>38</a:t>
            </a:fld>
            <a:endParaRPr lang="zh-CN" altLang="en-US"/>
          </a:p>
        </p:txBody>
      </p:sp>
    </p:spTree>
    <p:extLst>
      <p:ext uri="{BB962C8B-B14F-4D97-AF65-F5344CB8AC3E}">
        <p14:creationId xmlns:p14="http://schemas.microsoft.com/office/powerpoint/2010/main" val="5322701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24033F7-83B4-4417-B78E-BF8C8A0C4711}" type="slidenum">
              <a:rPr lang="zh-CN" altLang="en-US" smtClean="0"/>
              <a:t>39</a:t>
            </a:fld>
            <a:endParaRPr lang="zh-CN" altLang="en-US"/>
          </a:p>
        </p:txBody>
      </p:sp>
    </p:spTree>
    <p:extLst>
      <p:ext uri="{BB962C8B-B14F-4D97-AF65-F5344CB8AC3E}">
        <p14:creationId xmlns:p14="http://schemas.microsoft.com/office/powerpoint/2010/main" val="23286912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latin typeface="Times New Roman" panose="02020603050405020304" pitchFamily="18" charset="0"/>
                <a:cs typeface="Times New Roman" panose="02020603050405020304" pitchFamily="18" charset="0"/>
              </a:rPr>
              <a:t>Single-photon emission has a second-order correlationfunction g(2)(τ ) &lt; 0.5. </a:t>
            </a:r>
            <a:endParaRPr lang="zh-CN" altLang="en-US" dirty="0"/>
          </a:p>
        </p:txBody>
      </p:sp>
      <p:sp>
        <p:nvSpPr>
          <p:cNvPr id="4" name="灯片编号占位符 3"/>
          <p:cNvSpPr>
            <a:spLocks noGrp="1"/>
          </p:cNvSpPr>
          <p:nvPr>
            <p:ph type="sldNum" sz="quarter" idx="5"/>
          </p:nvPr>
        </p:nvSpPr>
        <p:spPr/>
        <p:txBody>
          <a:bodyPr/>
          <a:lstStyle/>
          <a:p>
            <a:fld id="{D24033F7-83B4-4417-B78E-BF8C8A0C4711}" type="slidenum">
              <a:rPr lang="zh-CN" altLang="en-US" smtClean="0"/>
              <a:t>40</a:t>
            </a:fld>
            <a:endParaRPr lang="zh-CN" altLang="en-US"/>
          </a:p>
        </p:txBody>
      </p:sp>
    </p:spTree>
    <p:extLst>
      <p:ext uri="{BB962C8B-B14F-4D97-AF65-F5344CB8AC3E}">
        <p14:creationId xmlns:p14="http://schemas.microsoft.com/office/powerpoint/2010/main" val="27726359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24033F7-83B4-4417-B78E-BF8C8A0C4711}" type="slidenum">
              <a:rPr lang="zh-CN" altLang="en-US" smtClean="0"/>
              <a:t>41</a:t>
            </a:fld>
            <a:endParaRPr lang="zh-CN" altLang="en-US"/>
          </a:p>
        </p:txBody>
      </p:sp>
    </p:spTree>
    <p:extLst>
      <p:ext uri="{BB962C8B-B14F-4D97-AF65-F5344CB8AC3E}">
        <p14:creationId xmlns:p14="http://schemas.microsoft.com/office/powerpoint/2010/main" val="6986859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改变涂覆层 使用</a:t>
            </a:r>
            <a:r>
              <a:rPr lang="en-US" altLang="zh-CN" dirty="0"/>
              <a:t>laser</a:t>
            </a:r>
            <a:r>
              <a:rPr lang="zh-CN" altLang="en-US" dirty="0"/>
              <a:t>烧制腔体</a:t>
            </a:r>
          </a:p>
        </p:txBody>
      </p:sp>
      <p:sp>
        <p:nvSpPr>
          <p:cNvPr id="4" name="灯片编号占位符 3"/>
          <p:cNvSpPr>
            <a:spLocks noGrp="1"/>
          </p:cNvSpPr>
          <p:nvPr>
            <p:ph type="sldNum" sz="quarter" idx="5"/>
          </p:nvPr>
        </p:nvSpPr>
        <p:spPr/>
        <p:txBody>
          <a:bodyPr/>
          <a:lstStyle/>
          <a:p>
            <a:fld id="{D24033F7-83B4-4417-B78E-BF8C8A0C4711}" type="slidenum">
              <a:rPr lang="zh-CN" altLang="en-US" smtClean="0"/>
              <a:t>11</a:t>
            </a:fld>
            <a:endParaRPr lang="zh-CN" altLang="en-US"/>
          </a:p>
        </p:txBody>
      </p:sp>
    </p:spTree>
    <p:extLst>
      <p:ext uri="{BB962C8B-B14F-4D97-AF65-F5344CB8AC3E}">
        <p14:creationId xmlns:p14="http://schemas.microsoft.com/office/powerpoint/2010/main" val="41985227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How to explain this ?</a:t>
            </a:r>
            <a:endParaRPr lang="zh-CN" altLang="en-US" dirty="0"/>
          </a:p>
        </p:txBody>
      </p:sp>
      <p:sp>
        <p:nvSpPr>
          <p:cNvPr id="4" name="灯片编号占位符 3"/>
          <p:cNvSpPr>
            <a:spLocks noGrp="1"/>
          </p:cNvSpPr>
          <p:nvPr>
            <p:ph type="sldNum" sz="quarter" idx="5"/>
          </p:nvPr>
        </p:nvSpPr>
        <p:spPr/>
        <p:txBody>
          <a:bodyPr/>
          <a:lstStyle/>
          <a:p>
            <a:fld id="{D24033F7-83B4-4417-B78E-BF8C8A0C4711}" type="slidenum">
              <a:rPr lang="zh-CN" altLang="en-US" smtClean="0"/>
              <a:t>12</a:t>
            </a:fld>
            <a:endParaRPr lang="zh-CN" altLang="en-US"/>
          </a:p>
        </p:txBody>
      </p:sp>
    </p:spTree>
    <p:extLst>
      <p:ext uri="{BB962C8B-B14F-4D97-AF65-F5344CB8AC3E}">
        <p14:creationId xmlns:p14="http://schemas.microsoft.com/office/powerpoint/2010/main" val="42603427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24033F7-83B4-4417-B78E-BF8C8A0C4711}" type="slidenum">
              <a:rPr lang="zh-CN" altLang="en-US" smtClean="0"/>
              <a:t>14</a:t>
            </a:fld>
            <a:endParaRPr lang="zh-CN" altLang="en-US"/>
          </a:p>
        </p:txBody>
      </p:sp>
    </p:spTree>
    <p:extLst>
      <p:ext uri="{BB962C8B-B14F-4D97-AF65-F5344CB8AC3E}">
        <p14:creationId xmlns:p14="http://schemas.microsoft.com/office/powerpoint/2010/main" val="21981465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optical microscope image is shown in Fig. 2a, with WSe2 monolayer flakes outlined</a:t>
            </a:r>
            <a:endParaRPr lang="zh-CN" altLang="en-US" dirty="0"/>
          </a:p>
        </p:txBody>
      </p:sp>
      <p:sp>
        <p:nvSpPr>
          <p:cNvPr id="4" name="灯片编号占位符 3"/>
          <p:cNvSpPr>
            <a:spLocks noGrp="1"/>
          </p:cNvSpPr>
          <p:nvPr>
            <p:ph type="sldNum" sz="quarter" idx="5"/>
          </p:nvPr>
        </p:nvSpPr>
        <p:spPr/>
        <p:txBody>
          <a:bodyPr/>
          <a:lstStyle/>
          <a:p>
            <a:fld id="{D24033F7-83B4-4417-B78E-BF8C8A0C4711}" type="slidenum">
              <a:rPr lang="zh-CN" altLang="en-US" smtClean="0"/>
              <a:t>17</a:t>
            </a:fld>
            <a:endParaRPr lang="zh-CN" altLang="en-US"/>
          </a:p>
        </p:txBody>
      </p:sp>
    </p:spTree>
    <p:extLst>
      <p:ext uri="{BB962C8B-B14F-4D97-AF65-F5344CB8AC3E}">
        <p14:creationId xmlns:p14="http://schemas.microsoft.com/office/powerpoint/2010/main" val="22039349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24033F7-83B4-4417-B78E-BF8C8A0C4711}" type="slidenum">
              <a:rPr lang="zh-CN" altLang="en-US" smtClean="0"/>
              <a:t>21</a:t>
            </a:fld>
            <a:endParaRPr lang="zh-CN" altLang="en-US"/>
          </a:p>
        </p:txBody>
      </p:sp>
    </p:spTree>
    <p:extLst>
      <p:ext uri="{BB962C8B-B14F-4D97-AF65-F5344CB8AC3E}">
        <p14:creationId xmlns:p14="http://schemas.microsoft.com/office/powerpoint/2010/main" val="31235539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24033F7-83B4-4417-B78E-BF8C8A0C4711}" type="slidenum">
              <a:rPr lang="zh-CN" altLang="en-US" smtClean="0"/>
              <a:t>22</a:t>
            </a:fld>
            <a:endParaRPr lang="zh-CN" altLang="en-US"/>
          </a:p>
        </p:txBody>
      </p:sp>
    </p:spTree>
    <p:extLst>
      <p:ext uri="{BB962C8B-B14F-4D97-AF65-F5344CB8AC3E}">
        <p14:creationId xmlns:p14="http://schemas.microsoft.com/office/powerpoint/2010/main" val="22767622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24033F7-83B4-4417-B78E-BF8C8A0C4711}" type="slidenum">
              <a:rPr lang="zh-CN" altLang="en-US" smtClean="0"/>
              <a:t>23</a:t>
            </a:fld>
            <a:endParaRPr lang="zh-CN" altLang="en-US"/>
          </a:p>
        </p:txBody>
      </p:sp>
    </p:spTree>
    <p:extLst>
      <p:ext uri="{BB962C8B-B14F-4D97-AF65-F5344CB8AC3E}">
        <p14:creationId xmlns:p14="http://schemas.microsoft.com/office/powerpoint/2010/main" val="32730714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24033F7-83B4-4417-B78E-BF8C8A0C4711}" type="slidenum">
              <a:rPr lang="zh-CN" altLang="en-US" smtClean="0"/>
              <a:t>35</a:t>
            </a:fld>
            <a:endParaRPr lang="zh-CN" altLang="en-US"/>
          </a:p>
        </p:txBody>
      </p:sp>
    </p:spTree>
    <p:extLst>
      <p:ext uri="{BB962C8B-B14F-4D97-AF65-F5344CB8AC3E}">
        <p14:creationId xmlns:p14="http://schemas.microsoft.com/office/powerpoint/2010/main" val="40034279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1D91F-51F6-9A41-9B42-A91628CDD007}"/>
              </a:ext>
            </a:extLst>
          </p:cNvPr>
          <p:cNvSpPr>
            <a:spLocks noGrp="1"/>
          </p:cNvSpPr>
          <p:nvPr>
            <p:ph type="ctrTitle"/>
          </p:nvPr>
        </p:nvSpPr>
        <p:spPr>
          <a:xfrm>
            <a:off x="1524000" y="1122363"/>
            <a:ext cx="9144000" cy="2387600"/>
          </a:xfrm>
        </p:spPr>
        <p:txBody>
          <a:bodyPr anchor="b"/>
          <a:lstStyle>
            <a:lvl1pPr algn="ctr">
              <a:defRPr sz="6000"/>
            </a:lvl1pPr>
          </a:lstStyle>
          <a:p>
            <a:r>
              <a:rPr kumimoji="1" lang="zh-CN" altLang="en-US"/>
              <a:t>单击此处编辑母版标题样式</a:t>
            </a:r>
          </a:p>
        </p:txBody>
      </p:sp>
      <p:sp>
        <p:nvSpPr>
          <p:cNvPr id="3" name="副标题 2">
            <a:extLst>
              <a:ext uri="{FF2B5EF4-FFF2-40B4-BE49-F238E27FC236}">
                <a16:creationId xmlns:a16="http://schemas.microsoft.com/office/drawing/2014/main" id="{8FD750C1-270B-5AD0-A517-7679F5EDB23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p>
        </p:txBody>
      </p:sp>
      <p:sp>
        <p:nvSpPr>
          <p:cNvPr id="4" name="日期占位符 3">
            <a:extLst>
              <a:ext uri="{FF2B5EF4-FFF2-40B4-BE49-F238E27FC236}">
                <a16:creationId xmlns:a16="http://schemas.microsoft.com/office/drawing/2014/main" id="{F14E3106-B710-BF06-F1C3-D2CE2199A2C1}"/>
              </a:ext>
            </a:extLst>
          </p:cNvPr>
          <p:cNvSpPr>
            <a:spLocks noGrp="1"/>
          </p:cNvSpPr>
          <p:nvPr>
            <p:ph type="dt" sz="half" idx="10"/>
          </p:nvPr>
        </p:nvSpPr>
        <p:spPr/>
        <p:txBody>
          <a:bodyPr/>
          <a:lstStyle/>
          <a:p>
            <a:fld id="{ACBDF7BD-56B7-4458-8B77-D731631437FC}" type="datetime1">
              <a:rPr kumimoji="1" lang="zh-CN" altLang="en-US" smtClean="0"/>
              <a:t>2024/10/9</a:t>
            </a:fld>
            <a:endParaRPr kumimoji="1" lang="zh-CN" altLang="en-US"/>
          </a:p>
        </p:txBody>
      </p:sp>
      <p:sp>
        <p:nvSpPr>
          <p:cNvPr id="5" name="页脚占位符 4">
            <a:extLst>
              <a:ext uri="{FF2B5EF4-FFF2-40B4-BE49-F238E27FC236}">
                <a16:creationId xmlns:a16="http://schemas.microsoft.com/office/drawing/2014/main" id="{2162E5C3-06F7-9D77-FE0B-1A77E86E75D9}"/>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70BFA684-DE9F-7EE5-7C95-106CC1A287B8}"/>
              </a:ext>
            </a:extLst>
          </p:cNvPr>
          <p:cNvSpPr>
            <a:spLocks noGrp="1"/>
          </p:cNvSpPr>
          <p:nvPr>
            <p:ph type="sldNum" sz="quarter" idx="12"/>
          </p:nvPr>
        </p:nvSpPr>
        <p:spPr/>
        <p:txBody>
          <a:bodyPr/>
          <a:lstStyle/>
          <a:p>
            <a:fld id="{B45E1C5E-C9F8-B941-B214-4143A603618D}" type="slidenum">
              <a:rPr kumimoji="1" lang="zh-CN" altLang="en-US" smtClean="0"/>
              <a:t>‹#›</a:t>
            </a:fld>
            <a:endParaRPr kumimoji="1" lang="zh-CN" altLang="en-US"/>
          </a:p>
        </p:txBody>
      </p:sp>
    </p:spTree>
    <p:extLst>
      <p:ext uri="{BB962C8B-B14F-4D97-AF65-F5344CB8AC3E}">
        <p14:creationId xmlns:p14="http://schemas.microsoft.com/office/powerpoint/2010/main" val="21720030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075D91-614E-5257-5625-FCB140D0066C}"/>
              </a:ext>
            </a:extLst>
          </p:cNvPr>
          <p:cNvSpPr>
            <a:spLocks noGrp="1"/>
          </p:cNvSpPr>
          <p:nvPr>
            <p:ph type="title"/>
          </p:nvPr>
        </p:nvSpPr>
        <p:spPr/>
        <p:txBody>
          <a:bodyPr/>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43814553-B661-B7CC-D411-A894B4031CF4}"/>
              </a:ext>
            </a:extLst>
          </p:cNvPr>
          <p:cNvSpPr>
            <a:spLocks noGrp="1"/>
          </p:cNvSpPr>
          <p:nvPr>
            <p:ph type="body" orient="vert" idx="1"/>
          </p:nvPr>
        </p:nvSpPr>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17698D59-D897-36EA-4FA3-934A0D9AD6D0}"/>
              </a:ext>
            </a:extLst>
          </p:cNvPr>
          <p:cNvSpPr>
            <a:spLocks noGrp="1"/>
          </p:cNvSpPr>
          <p:nvPr>
            <p:ph type="dt" sz="half" idx="10"/>
          </p:nvPr>
        </p:nvSpPr>
        <p:spPr/>
        <p:txBody>
          <a:bodyPr/>
          <a:lstStyle/>
          <a:p>
            <a:fld id="{AA2C46AC-2AE5-49D4-8672-5259AE3A8B36}" type="datetime1">
              <a:rPr kumimoji="1" lang="zh-CN" altLang="en-US" smtClean="0"/>
              <a:t>2024/10/9</a:t>
            </a:fld>
            <a:endParaRPr kumimoji="1" lang="zh-CN" altLang="en-US"/>
          </a:p>
        </p:txBody>
      </p:sp>
      <p:sp>
        <p:nvSpPr>
          <p:cNvPr id="5" name="页脚占位符 4">
            <a:extLst>
              <a:ext uri="{FF2B5EF4-FFF2-40B4-BE49-F238E27FC236}">
                <a16:creationId xmlns:a16="http://schemas.microsoft.com/office/drawing/2014/main" id="{CC19A179-2162-59E3-DC97-21E8C416B5A9}"/>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9F5EE0DE-3123-0CE3-87BE-DCEAA475D1EA}"/>
              </a:ext>
            </a:extLst>
          </p:cNvPr>
          <p:cNvSpPr>
            <a:spLocks noGrp="1"/>
          </p:cNvSpPr>
          <p:nvPr>
            <p:ph type="sldNum" sz="quarter" idx="12"/>
          </p:nvPr>
        </p:nvSpPr>
        <p:spPr/>
        <p:txBody>
          <a:bodyPr/>
          <a:lstStyle/>
          <a:p>
            <a:fld id="{B45E1C5E-C9F8-B941-B214-4143A603618D}" type="slidenum">
              <a:rPr kumimoji="1" lang="zh-CN" altLang="en-US" smtClean="0"/>
              <a:t>‹#›</a:t>
            </a:fld>
            <a:endParaRPr kumimoji="1" lang="zh-CN" altLang="en-US"/>
          </a:p>
        </p:txBody>
      </p:sp>
    </p:spTree>
    <p:extLst>
      <p:ext uri="{BB962C8B-B14F-4D97-AF65-F5344CB8AC3E}">
        <p14:creationId xmlns:p14="http://schemas.microsoft.com/office/powerpoint/2010/main" val="3053295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933FAA2-B8B9-06A7-57F5-20AB05C4D0A0}"/>
              </a:ext>
            </a:extLst>
          </p:cNvPr>
          <p:cNvSpPr>
            <a:spLocks noGrp="1"/>
          </p:cNvSpPr>
          <p:nvPr>
            <p:ph type="title" orient="vert"/>
          </p:nvPr>
        </p:nvSpPr>
        <p:spPr>
          <a:xfrm>
            <a:off x="8724900" y="365125"/>
            <a:ext cx="2628900" cy="5811838"/>
          </a:xfrm>
        </p:spPr>
        <p:txBody>
          <a:bodyPr vert="eaVert"/>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B3E6473C-8619-6D3E-ECAA-C07F6DD1453B}"/>
              </a:ext>
            </a:extLst>
          </p:cNvPr>
          <p:cNvSpPr>
            <a:spLocks noGrp="1"/>
          </p:cNvSpPr>
          <p:nvPr>
            <p:ph type="body" orient="vert" idx="1"/>
          </p:nvPr>
        </p:nvSpPr>
        <p:spPr>
          <a:xfrm>
            <a:off x="838200" y="365125"/>
            <a:ext cx="7734300" cy="5811838"/>
          </a:xfrm>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2D78D149-0CF3-7EAC-9A1A-56673DDC23D7}"/>
              </a:ext>
            </a:extLst>
          </p:cNvPr>
          <p:cNvSpPr>
            <a:spLocks noGrp="1"/>
          </p:cNvSpPr>
          <p:nvPr>
            <p:ph type="dt" sz="half" idx="10"/>
          </p:nvPr>
        </p:nvSpPr>
        <p:spPr/>
        <p:txBody>
          <a:bodyPr/>
          <a:lstStyle/>
          <a:p>
            <a:fld id="{18092B8A-B83F-4335-902A-B1F7DE5548B7}" type="datetime1">
              <a:rPr kumimoji="1" lang="zh-CN" altLang="en-US" smtClean="0"/>
              <a:t>2024/10/9</a:t>
            </a:fld>
            <a:endParaRPr kumimoji="1" lang="zh-CN" altLang="en-US"/>
          </a:p>
        </p:txBody>
      </p:sp>
      <p:sp>
        <p:nvSpPr>
          <p:cNvPr id="5" name="页脚占位符 4">
            <a:extLst>
              <a:ext uri="{FF2B5EF4-FFF2-40B4-BE49-F238E27FC236}">
                <a16:creationId xmlns:a16="http://schemas.microsoft.com/office/drawing/2014/main" id="{32D71F3F-1D14-F2AE-C0EC-02104BD29669}"/>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06CBCC8F-5B92-EF44-DF10-730563D9BAF2}"/>
              </a:ext>
            </a:extLst>
          </p:cNvPr>
          <p:cNvSpPr>
            <a:spLocks noGrp="1"/>
          </p:cNvSpPr>
          <p:nvPr>
            <p:ph type="sldNum" sz="quarter" idx="12"/>
          </p:nvPr>
        </p:nvSpPr>
        <p:spPr/>
        <p:txBody>
          <a:bodyPr/>
          <a:lstStyle/>
          <a:p>
            <a:fld id="{B45E1C5E-C9F8-B941-B214-4143A603618D}" type="slidenum">
              <a:rPr kumimoji="1" lang="zh-CN" altLang="en-US" smtClean="0"/>
              <a:t>‹#›</a:t>
            </a:fld>
            <a:endParaRPr kumimoji="1" lang="zh-CN" altLang="en-US"/>
          </a:p>
        </p:txBody>
      </p:sp>
    </p:spTree>
    <p:extLst>
      <p:ext uri="{BB962C8B-B14F-4D97-AF65-F5344CB8AC3E}">
        <p14:creationId xmlns:p14="http://schemas.microsoft.com/office/powerpoint/2010/main" val="18247917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7641BE-814E-F0B3-1C56-60F1372D64CF}"/>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0AA00CB5-1F25-D531-9077-B49EEFAAE523}"/>
              </a:ext>
            </a:extLst>
          </p:cNvPr>
          <p:cNvSpPr>
            <a:spLocks noGrp="1"/>
          </p:cNvSpPr>
          <p:nvPr>
            <p:ph idx="1"/>
          </p:nvPr>
        </p:nvSpPr>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01E2BC39-BE4F-6108-0432-2359A33877C3}"/>
              </a:ext>
            </a:extLst>
          </p:cNvPr>
          <p:cNvSpPr>
            <a:spLocks noGrp="1"/>
          </p:cNvSpPr>
          <p:nvPr>
            <p:ph type="dt" sz="half" idx="10"/>
          </p:nvPr>
        </p:nvSpPr>
        <p:spPr/>
        <p:txBody>
          <a:bodyPr/>
          <a:lstStyle/>
          <a:p>
            <a:fld id="{EA1397BF-644F-416E-B14A-BC836BEBDCD8}" type="datetime1">
              <a:rPr kumimoji="1" lang="zh-CN" altLang="en-US" smtClean="0"/>
              <a:t>2024/10/9</a:t>
            </a:fld>
            <a:endParaRPr kumimoji="1" lang="zh-CN" altLang="en-US"/>
          </a:p>
        </p:txBody>
      </p:sp>
      <p:sp>
        <p:nvSpPr>
          <p:cNvPr id="5" name="页脚占位符 4">
            <a:extLst>
              <a:ext uri="{FF2B5EF4-FFF2-40B4-BE49-F238E27FC236}">
                <a16:creationId xmlns:a16="http://schemas.microsoft.com/office/drawing/2014/main" id="{126ED835-9652-A587-E927-3EB1AD918724}"/>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2790BB99-3CD8-00F2-45C5-D81D80A3FBBE}"/>
              </a:ext>
            </a:extLst>
          </p:cNvPr>
          <p:cNvSpPr>
            <a:spLocks noGrp="1"/>
          </p:cNvSpPr>
          <p:nvPr>
            <p:ph type="sldNum" sz="quarter" idx="12"/>
          </p:nvPr>
        </p:nvSpPr>
        <p:spPr/>
        <p:txBody>
          <a:bodyPr/>
          <a:lstStyle/>
          <a:p>
            <a:fld id="{B45E1C5E-C9F8-B941-B214-4143A603618D}" type="slidenum">
              <a:rPr kumimoji="1" lang="zh-CN" altLang="en-US" smtClean="0"/>
              <a:t>‹#›</a:t>
            </a:fld>
            <a:endParaRPr kumimoji="1" lang="zh-CN" altLang="en-US"/>
          </a:p>
        </p:txBody>
      </p:sp>
    </p:spTree>
    <p:extLst>
      <p:ext uri="{BB962C8B-B14F-4D97-AF65-F5344CB8AC3E}">
        <p14:creationId xmlns:p14="http://schemas.microsoft.com/office/powerpoint/2010/main" val="22362904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0B77054-4FA1-F622-0AFE-1E0C7F464986}"/>
              </a:ext>
            </a:extLst>
          </p:cNvPr>
          <p:cNvSpPr>
            <a:spLocks noGrp="1"/>
          </p:cNvSpPr>
          <p:nvPr>
            <p:ph type="title"/>
          </p:nvPr>
        </p:nvSpPr>
        <p:spPr>
          <a:xfrm>
            <a:off x="831850" y="1709738"/>
            <a:ext cx="10515600" cy="2852737"/>
          </a:xfrm>
        </p:spPr>
        <p:txBody>
          <a:bodyPr anchor="b"/>
          <a:lstStyle>
            <a:lvl1pPr>
              <a:defRPr sz="6000"/>
            </a:lvl1pPr>
          </a:lstStyle>
          <a:p>
            <a:r>
              <a:rPr kumimoji="1" lang="zh-CN" altLang="en-US"/>
              <a:t>单击此处编辑母版标题样式</a:t>
            </a:r>
          </a:p>
        </p:txBody>
      </p:sp>
      <p:sp>
        <p:nvSpPr>
          <p:cNvPr id="3" name="文本占位符 2">
            <a:extLst>
              <a:ext uri="{FF2B5EF4-FFF2-40B4-BE49-F238E27FC236}">
                <a16:creationId xmlns:a16="http://schemas.microsoft.com/office/drawing/2014/main" id="{8EDEB75D-663A-4134-C94B-32A7789F8D9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a:t>单击此处编辑母版文本样式</a:t>
            </a:r>
          </a:p>
        </p:txBody>
      </p:sp>
      <p:sp>
        <p:nvSpPr>
          <p:cNvPr id="4" name="日期占位符 3">
            <a:extLst>
              <a:ext uri="{FF2B5EF4-FFF2-40B4-BE49-F238E27FC236}">
                <a16:creationId xmlns:a16="http://schemas.microsoft.com/office/drawing/2014/main" id="{1D7E7DB2-762F-EA5E-756D-4433AA53BECB}"/>
              </a:ext>
            </a:extLst>
          </p:cNvPr>
          <p:cNvSpPr>
            <a:spLocks noGrp="1"/>
          </p:cNvSpPr>
          <p:nvPr>
            <p:ph type="dt" sz="half" idx="10"/>
          </p:nvPr>
        </p:nvSpPr>
        <p:spPr/>
        <p:txBody>
          <a:bodyPr/>
          <a:lstStyle/>
          <a:p>
            <a:fld id="{E5B4FFB6-C735-49C0-A6A1-05DFF48BFEEC}" type="datetime1">
              <a:rPr kumimoji="1" lang="zh-CN" altLang="en-US" smtClean="0"/>
              <a:t>2024/10/9</a:t>
            </a:fld>
            <a:endParaRPr kumimoji="1" lang="zh-CN" altLang="en-US"/>
          </a:p>
        </p:txBody>
      </p:sp>
      <p:sp>
        <p:nvSpPr>
          <p:cNvPr id="5" name="页脚占位符 4">
            <a:extLst>
              <a:ext uri="{FF2B5EF4-FFF2-40B4-BE49-F238E27FC236}">
                <a16:creationId xmlns:a16="http://schemas.microsoft.com/office/drawing/2014/main" id="{74B2807C-B6FE-2489-EB2D-578DCCED67EC}"/>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A6C1E8C0-1F77-1966-E28F-F7E8F4C753BB}"/>
              </a:ext>
            </a:extLst>
          </p:cNvPr>
          <p:cNvSpPr>
            <a:spLocks noGrp="1"/>
          </p:cNvSpPr>
          <p:nvPr>
            <p:ph type="sldNum" sz="quarter" idx="12"/>
          </p:nvPr>
        </p:nvSpPr>
        <p:spPr/>
        <p:txBody>
          <a:bodyPr/>
          <a:lstStyle/>
          <a:p>
            <a:fld id="{B45E1C5E-C9F8-B941-B214-4143A603618D}" type="slidenum">
              <a:rPr kumimoji="1" lang="zh-CN" altLang="en-US" smtClean="0"/>
              <a:t>‹#›</a:t>
            </a:fld>
            <a:endParaRPr kumimoji="1" lang="zh-CN" altLang="en-US"/>
          </a:p>
        </p:txBody>
      </p:sp>
    </p:spTree>
    <p:extLst>
      <p:ext uri="{BB962C8B-B14F-4D97-AF65-F5344CB8AC3E}">
        <p14:creationId xmlns:p14="http://schemas.microsoft.com/office/powerpoint/2010/main" val="32145015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D073DA-1D07-7793-AD3B-22D9315D24C0}"/>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12323683-2E92-CC1B-C2D5-8A944B5064E7}"/>
              </a:ext>
            </a:extLst>
          </p:cNvPr>
          <p:cNvSpPr>
            <a:spLocks noGrp="1"/>
          </p:cNvSpPr>
          <p:nvPr>
            <p:ph sz="half" idx="1"/>
          </p:nvPr>
        </p:nvSpPr>
        <p:spPr>
          <a:xfrm>
            <a:off x="838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内容占位符 3">
            <a:extLst>
              <a:ext uri="{FF2B5EF4-FFF2-40B4-BE49-F238E27FC236}">
                <a16:creationId xmlns:a16="http://schemas.microsoft.com/office/drawing/2014/main" id="{FC5CE428-BF97-8412-5450-25D71EB69735}"/>
              </a:ext>
            </a:extLst>
          </p:cNvPr>
          <p:cNvSpPr>
            <a:spLocks noGrp="1"/>
          </p:cNvSpPr>
          <p:nvPr>
            <p:ph sz="half" idx="2"/>
          </p:nvPr>
        </p:nvSpPr>
        <p:spPr>
          <a:xfrm>
            <a:off x="6172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日期占位符 4">
            <a:extLst>
              <a:ext uri="{FF2B5EF4-FFF2-40B4-BE49-F238E27FC236}">
                <a16:creationId xmlns:a16="http://schemas.microsoft.com/office/drawing/2014/main" id="{525301E4-2AC9-928C-807E-FB9112CDC18E}"/>
              </a:ext>
            </a:extLst>
          </p:cNvPr>
          <p:cNvSpPr>
            <a:spLocks noGrp="1"/>
          </p:cNvSpPr>
          <p:nvPr>
            <p:ph type="dt" sz="half" idx="10"/>
          </p:nvPr>
        </p:nvSpPr>
        <p:spPr/>
        <p:txBody>
          <a:bodyPr/>
          <a:lstStyle/>
          <a:p>
            <a:fld id="{C328C6C4-0DE2-4F2E-8E90-16726F37B626}" type="datetime1">
              <a:rPr kumimoji="1" lang="zh-CN" altLang="en-US" smtClean="0"/>
              <a:t>2024/10/9</a:t>
            </a:fld>
            <a:endParaRPr kumimoji="1" lang="zh-CN" altLang="en-US"/>
          </a:p>
        </p:txBody>
      </p:sp>
      <p:sp>
        <p:nvSpPr>
          <p:cNvPr id="6" name="页脚占位符 5">
            <a:extLst>
              <a:ext uri="{FF2B5EF4-FFF2-40B4-BE49-F238E27FC236}">
                <a16:creationId xmlns:a16="http://schemas.microsoft.com/office/drawing/2014/main" id="{1820E4CE-66C7-C20E-B1F9-13DCFB92E00D}"/>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E9BD3110-ACA8-381B-2B97-F127F68A89BA}"/>
              </a:ext>
            </a:extLst>
          </p:cNvPr>
          <p:cNvSpPr>
            <a:spLocks noGrp="1"/>
          </p:cNvSpPr>
          <p:nvPr>
            <p:ph type="sldNum" sz="quarter" idx="12"/>
          </p:nvPr>
        </p:nvSpPr>
        <p:spPr/>
        <p:txBody>
          <a:bodyPr/>
          <a:lstStyle/>
          <a:p>
            <a:fld id="{B45E1C5E-C9F8-B941-B214-4143A603618D}" type="slidenum">
              <a:rPr kumimoji="1" lang="zh-CN" altLang="en-US" smtClean="0"/>
              <a:t>‹#›</a:t>
            </a:fld>
            <a:endParaRPr kumimoji="1" lang="zh-CN" altLang="en-US"/>
          </a:p>
        </p:txBody>
      </p:sp>
    </p:spTree>
    <p:extLst>
      <p:ext uri="{BB962C8B-B14F-4D97-AF65-F5344CB8AC3E}">
        <p14:creationId xmlns:p14="http://schemas.microsoft.com/office/powerpoint/2010/main" val="23799626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2C0F28-CF07-602D-B43E-6CDA7229FCC7}"/>
              </a:ext>
            </a:extLst>
          </p:cNvPr>
          <p:cNvSpPr>
            <a:spLocks noGrp="1"/>
          </p:cNvSpPr>
          <p:nvPr>
            <p:ph type="title"/>
          </p:nvPr>
        </p:nvSpPr>
        <p:spPr>
          <a:xfrm>
            <a:off x="839788" y="365125"/>
            <a:ext cx="10515600" cy="1325563"/>
          </a:xfrm>
        </p:spPr>
        <p:txBody>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C9FE6983-A98E-C4F4-F437-DF562327C3D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4" name="内容占位符 3">
            <a:extLst>
              <a:ext uri="{FF2B5EF4-FFF2-40B4-BE49-F238E27FC236}">
                <a16:creationId xmlns:a16="http://schemas.microsoft.com/office/drawing/2014/main" id="{6AECD774-7D4D-8CE9-45EE-54174DD6E751}"/>
              </a:ext>
            </a:extLst>
          </p:cNvPr>
          <p:cNvSpPr>
            <a:spLocks noGrp="1"/>
          </p:cNvSpPr>
          <p:nvPr>
            <p:ph sz="half" idx="2"/>
          </p:nvPr>
        </p:nvSpPr>
        <p:spPr>
          <a:xfrm>
            <a:off x="839788" y="2505075"/>
            <a:ext cx="5157787"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文本占位符 4">
            <a:extLst>
              <a:ext uri="{FF2B5EF4-FFF2-40B4-BE49-F238E27FC236}">
                <a16:creationId xmlns:a16="http://schemas.microsoft.com/office/drawing/2014/main" id="{0D55902F-3B9F-986A-EAC8-5D1490813AC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6" name="内容占位符 5">
            <a:extLst>
              <a:ext uri="{FF2B5EF4-FFF2-40B4-BE49-F238E27FC236}">
                <a16:creationId xmlns:a16="http://schemas.microsoft.com/office/drawing/2014/main" id="{4ECDB95E-5992-2744-9CE0-945EB7AC08DB}"/>
              </a:ext>
            </a:extLst>
          </p:cNvPr>
          <p:cNvSpPr>
            <a:spLocks noGrp="1"/>
          </p:cNvSpPr>
          <p:nvPr>
            <p:ph sz="quarter" idx="4"/>
          </p:nvPr>
        </p:nvSpPr>
        <p:spPr>
          <a:xfrm>
            <a:off x="6172200" y="2505075"/>
            <a:ext cx="5183188"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7" name="日期占位符 6">
            <a:extLst>
              <a:ext uri="{FF2B5EF4-FFF2-40B4-BE49-F238E27FC236}">
                <a16:creationId xmlns:a16="http://schemas.microsoft.com/office/drawing/2014/main" id="{FD97ED9D-BE8F-6A16-4CE8-FC7421929524}"/>
              </a:ext>
            </a:extLst>
          </p:cNvPr>
          <p:cNvSpPr>
            <a:spLocks noGrp="1"/>
          </p:cNvSpPr>
          <p:nvPr>
            <p:ph type="dt" sz="half" idx="10"/>
          </p:nvPr>
        </p:nvSpPr>
        <p:spPr/>
        <p:txBody>
          <a:bodyPr/>
          <a:lstStyle/>
          <a:p>
            <a:fld id="{50432640-99EC-4CD1-8D99-767BD2D5035F}" type="datetime1">
              <a:rPr kumimoji="1" lang="zh-CN" altLang="en-US" smtClean="0"/>
              <a:t>2024/10/9</a:t>
            </a:fld>
            <a:endParaRPr kumimoji="1" lang="zh-CN" altLang="en-US"/>
          </a:p>
        </p:txBody>
      </p:sp>
      <p:sp>
        <p:nvSpPr>
          <p:cNvPr id="8" name="页脚占位符 7">
            <a:extLst>
              <a:ext uri="{FF2B5EF4-FFF2-40B4-BE49-F238E27FC236}">
                <a16:creationId xmlns:a16="http://schemas.microsoft.com/office/drawing/2014/main" id="{BCDB2895-E6F6-D866-34FB-856D4210D4B0}"/>
              </a:ext>
            </a:extLst>
          </p:cNvPr>
          <p:cNvSpPr>
            <a:spLocks noGrp="1"/>
          </p:cNvSpPr>
          <p:nvPr>
            <p:ph type="ftr" sz="quarter" idx="11"/>
          </p:nvPr>
        </p:nvSpPr>
        <p:spPr/>
        <p:txBody>
          <a:bodyPr/>
          <a:lstStyle/>
          <a:p>
            <a:endParaRPr kumimoji="1" lang="zh-CN" altLang="en-US"/>
          </a:p>
        </p:txBody>
      </p:sp>
      <p:sp>
        <p:nvSpPr>
          <p:cNvPr id="9" name="灯片编号占位符 8">
            <a:extLst>
              <a:ext uri="{FF2B5EF4-FFF2-40B4-BE49-F238E27FC236}">
                <a16:creationId xmlns:a16="http://schemas.microsoft.com/office/drawing/2014/main" id="{FC2111D8-617F-33B5-7228-0EA7E2372126}"/>
              </a:ext>
            </a:extLst>
          </p:cNvPr>
          <p:cNvSpPr>
            <a:spLocks noGrp="1"/>
          </p:cNvSpPr>
          <p:nvPr>
            <p:ph type="sldNum" sz="quarter" idx="12"/>
          </p:nvPr>
        </p:nvSpPr>
        <p:spPr/>
        <p:txBody>
          <a:bodyPr/>
          <a:lstStyle/>
          <a:p>
            <a:fld id="{B45E1C5E-C9F8-B941-B214-4143A603618D}" type="slidenum">
              <a:rPr kumimoji="1" lang="zh-CN" altLang="en-US" smtClean="0"/>
              <a:t>‹#›</a:t>
            </a:fld>
            <a:endParaRPr kumimoji="1" lang="zh-CN" altLang="en-US"/>
          </a:p>
        </p:txBody>
      </p:sp>
    </p:spTree>
    <p:extLst>
      <p:ext uri="{BB962C8B-B14F-4D97-AF65-F5344CB8AC3E}">
        <p14:creationId xmlns:p14="http://schemas.microsoft.com/office/powerpoint/2010/main" val="14754269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64EA68-4B21-48D0-F593-A0DD75257118}"/>
              </a:ext>
            </a:extLst>
          </p:cNvPr>
          <p:cNvSpPr>
            <a:spLocks noGrp="1"/>
          </p:cNvSpPr>
          <p:nvPr>
            <p:ph type="title"/>
          </p:nvPr>
        </p:nvSpPr>
        <p:spPr/>
        <p:txBody>
          <a:bodyPr/>
          <a:lstStyle/>
          <a:p>
            <a:r>
              <a:rPr kumimoji="1" lang="zh-CN" altLang="en-US"/>
              <a:t>单击此处编辑母版标题样式</a:t>
            </a:r>
          </a:p>
        </p:txBody>
      </p:sp>
      <p:sp>
        <p:nvSpPr>
          <p:cNvPr id="3" name="日期占位符 2">
            <a:extLst>
              <a:ext uri="{FF2B5EF4-FFF2-40B4-BE49-F238E27FC236}">
                <a16:creationId xmlns:a16="http://schemas.microsoft.com/office/drawing/2014/main" id="{FABB2815-749E-53D8-982E-0B60459D06D4}"/>
              </a:ext>
            </a:extLst>
          </p:cNvPr>
          <p:cNvSpPr>
            <a:spLocks noGrp="1"/>
          </p:cNvSpPr>
          <p:nvPr>
            <p:ph type="dt" sz="half" idx="10"/>
          </p:nvPr>
        </p:nvSpPr>
        <p:spPr/>
        <p:txBody>
          <a:bodyPr/>
          <a:lstStyle/>
          <a:p>
            <a:fld id="{06A8BE65-7BF5-46FD-A7E1-21C04BFE9635}" type="datetime1">
              <a:rPr kumimoji="1" lang="zh-CN" altLang="en-US" smtClean="0"/>
              <a:t>2024/10/9</a:t>
            </a:fld>
            <a:endParaRPr kumimoji="1" lang="zh-CN" altLang="en-US"/>
          </a:p>
        </p:txBody>
      </p:sp>
      <p:sp>
        <p:nvSpPr>
          <p:cNvPr id="4" name="页脚占位符 3">
            <a:extLst>
              <a:ext uri="{FF2B5EF4-FFF2-40B4-BE49-F238E27FC236}">
                <a16:creationId xmlns:a16="http://schemas.microsoft.com/office/drawing/2014/main" id="{06BCA083-019F-2977-D747-1FCE98826D4C}"/>
              </a:ext>
            </a:extLst>
          </p:cNvPr>
          <p:cNvSpPr>
            <a:spLocks noGrp="1"/>
          </p:cNvSpPr>
          <p:nvPr>
            <p:ph type="ftr" sz="quarter" idx="11"/>
          </p:nvPr>
        </p:nvSpPr>
        <p:spPr/>
        <p:txBody>
          <a:bodyPr/>
          <a:lstStyle/>
          <a:p>
            <a:endParaRPr kumimoji="1" lang="zh-CN" altLang="en-US"/>
          </a:p>
        </p:txBody>
      </p:sp>
      <p:sp>
        <p:nvSpPr>
          <p:cNvPr id="5" name="灯片编号占位符 4">
            <a:extLst>
              <a:ext uri="{FF2B5EF4-FFF2-40B4-BE49-F238E27FC236}">
                <a16:creationId xmlns:a16="http://schemas.microsoft.com/office/drawing/2014/main" id="{21A7A76D-5FA4-537B-4473-D439A151469A}"/>
              </a:ext>
            </a:extLst>
          </p:cNvPr>
          <p:cNvSpPr>
            <a:spLocks noGrp="1"/>
          </p:cNvSpPr>
          <p:nvPr>
            <p:ph type="sldNum" sz="quarter" idx="12"/>
          </p:nvPr>
        </p:nvSpPr>
        <p:spPr/>
        <p:txBody>
          <a:bodyPr/>
          <a:lstStyle/>
          <a:p>
            <a:fld id="{B45E1C5E-C9F8-B941-B214-4143A603618D}" type="slidenum">
              <a:rPr kumimoji="1" lang="zh-CN" altLang="en-US" smtClean="0"/>
              <a:t>‹#›</a:t>
            </a:fld>
            <a:endParaRPr kumimoji="1" lang="zh-CN" altLang="en-US"/>
          </a:p>
        </p:txBody>
      </p:sp>
    </p:spTree>
    <p:extLst>
      <p:ext uri="{BB962C8B-B14F-4D97-AF65-F5344CB8AC3E}">
        <p14:creationId xmlns:p14="http://schemas.microsoft.com/office/powerpoint/2010/main" val="7222785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18ECD2D-FA9F-B637-F8CC-19752C73AB71}"/>
              </a:ext>
            </a:extLst>
          </p:cNvPr>
          <p:cNvSpPr>
            <a:spLocks noGrp="1"/>
          </p:cNvSpPr>
          <p:nvPr>
            <p:ph type="dt" sz="half" idx="10"/>
          </p:nvPr>
        </p:nvSpPr>
        <p:spPr/>
        <p:txBody>
          <a:bodyPr/>
          <a:lstStyle/>
          <a:p>
            <a:fld id="{EAE488DF-FA3C-47C8-82D7-22396A6FCA1E}" type="datetime1">
              <a:rPr kumimoji="1" lang="zh-CN" altLang="en-US" smtClean="0"/>
              <a:t>2024/10/9</a:t>
            </a:fld>
            <a:endParaRPr kumimoji="1" lang="zh-CN" altLang="en-US"/>
          </a:p>
        </p:txBody>
      </p:sp>
      <p:sp>
        <p:nvSpPr>
          <p:cNvPr id="3" name="页脚占位符 2">
            <a:extLst>
              <a:ext uri="{FF2B5EF4-FFF2-40B4-BE49-F238E27FC236}">
                <a16:creationId xmlns:a16="http://schemas.microsoft.com/office/drawing/2014/main" id="{E8981AD3-9BA0-CAE2-D5C7-0A4BD75C174E}"/>
              </a:ext>
            </a:extLst>
          </p:cNvPr>
          <p:cNvSpPr>
            <a:spLocks noGrp="1"/>
          </p:cNvSpPr>
          <p:nvPr>
            <p:ph type="ftr" sz="quarter" idx="11"/>
          </p:nvPr>
        </p:nvSpPr>
        <p:spPr/>
        <p:txBody>
          <a:bodyPr/>
          <a:lstStyle/>
          <a:p>
            <a:endParaRPr kumimoji="1" lang="zh-CN" altLang="en-US"/>
          </a:p>
        </p:txBody>
      </p:sp>
      <p:sp>
        <p:nvSpPr>
          <p:cNvPr id="4" name="灯片编号占位符 3">
            <a:extLst>
              <a:ext uri="{FF2B5EF4-FFF2-40B4-BE49-F238E27FC236}">
                <a16:creationId xmlns:a16="http://schemas.microsoft.com/office/drawing/2014/main" id="{345FEB24-3383-327C-35CE-B6525E0D3C69}"/>
              </a:ext>
            </a:extLst>
          </p:cNvPr>
          <p:cNvSpPr>
            <a:spLocks noGrp="1"/>
          </p:cNvSpPr>
          <p:nvPr>
            <p:ph type="sldNum" sz="quarter" idx="12"/>
          </p:nvPr>
        </p:nvSpPr>
        <p:spPr/>
        <p:txBody>
          <a:bodyPr/>
          <a:lstStyle/>
          <a:p>
            <a:fld id="{B45E1C5E-C9F8-B941-B214-4143A603618D}" type="slidenum">
              <a:rPr kumimoji="1" lang="zh-CN" altLang="en-US" smtClean="0"/>
              <a:t>‹#›</a:t>
            </a:fld>
            <a:endParaRPr kumimoji="1" lang="zh-CN" altLang="en-US"/>
          </a:p>
        </p:txBody>
      </p:sp>
    </p:spTree>
    <p:extLst>
      <p:ext uri="{BB962C8B-B14F-4D97-AF65-F5344CB8AC3E}">
        <p14:creationId xmlns:p14="http://schemas.microsoft.com/office/powerpoint/2010/main" val="31432508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DD20A0-07BE-ADFB-3691-A14C8C318321}"/>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内容占位符 2">
            <a:extLst>
              <a:ext uri="{FF2B5EF4-FFF2-40B4-BE49-F238E27FC236}">
                <a16:creationId xmlns:a16="http://schemas.microsoft.com/office/drawing/2014/main" id="{D51E1F41-F6B3-A967-F095-6FE56E9FD55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文本占位符 3">
            <a:extLst>
              <a:ext uri="{FF2B5EF4-FFF2-40B4-BE49-F238E27FC236}">
                <a16:creationId xmlns:a16="http://schemas.microsoft.com/office/drawing/2014/main" id="{8C1C8851-2FDB-9F6B-689C-986D05A70B4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a:extLst>
              <a:ext uri="{FF2B5EF4-FFF2-40B4-BE49-F238E27FC236}">
                <a16:creationId xmlns:a16="http://schemas.microsoft.com/office/drawing/2014/main" id="{94D1F8F5-B3F7-3419-FDC3-F7172B2C1A2F}"/>
              </a:ext>
            </a:extLst>
          </p:cNvPr>
          <p:cNvSpPr>
            <a:spLocks noGrp="1"/>
          </p:cNvSpPr>
          <p:nvPr>
            <p:ph type="dt" sz="half" idx="10"/>
          </p:nvPr>
        </p:nvSpPr>
        <p:spPr/>
        <p:txBody>
          <a:bodyPr/>
          <a:lstStyle/>
          <a:p>
            <a:fld id="{FA9EC9F4-3985-4DBC-AED8-502787A4EAB3}" type="datetime1">
              <a:rPr kumimoji="1" lang="zh-CN" altLang="en-US" smtClean="0"/>
              <a:t>2024/10/9</a:t>
            </a:fld>
            <a:endParaRPr kumimoji="1" lang="zh-CN" altLang="en-US"/>
          </a:p>
        </p:txBody>
      </p:sp>
      <p:sp>
        <p:nvSpPr>
          <p:cNvPr id="6" name="页脚占位符 5">
            <a:extLst>
              <a:ext uri="{FF2B5EF4-FFF2-40B4-BE49-F238E27FC236}">
                <a16:creationId xmlns:a16="http://schemas.microsoft.com/office/drawing/2014/main" id="{2A9DDD6F-5E3D-625B-861D-7ABEF3056815}"/>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EC6F6289-6FDA-E97D-423B-A3BD111AE3AF}"/>
              </a:ext>
            </a:extLst>
          </p:cNvPr>
          <p:cNvSpPr>
            <a:spLocks noGrp="1"/>
          </p:cNvSpPr>
          <p:nvPr>
            <p:ph type="sldNum" sz="quarter" idx="12"/>
          </p:nvPr>
        </p:nvSpPr>
        <p:spPr/>
        <p:txBody>
          <a:bodyPr/>
          <a:lstStyle/>
          <a:p>
            <a:fld id="{B45E1C5E-C9F8-B941-B214-4143A603618D}" type="slidenum">
              <a:rPr kumimoji="1" lang="zh-CN" altLang="en-US" smtClean="0"/>
              <a:t>‹#›</a:t>
            </a:fld>
            <a:endParaRPr kumimoji="1" lang="zh-CN" altLang="en-US"/>
          </a:p>
        </p:txBody>
      </p:sp>
    </p:spTree>
    <p:extLst>
      <p:ext uri="{BB962C8B-B14F-4D97-AF65-F5344CB8AC3E}">
        <p14:creationId xmlns:p14="http://schemas.microsoft.com/office/powerpoint/2010/main" val="7666202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C482CD-B378-8955-6BC8-9E16E31F6E5D}"/>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图片占位符 2">
            <a:extLst>
              <a:ext uri="{FF2B5EF4-FFF2-40B4-BE49-F238E27FC236}">
                <a16:creationId xmlns:a16="http://schemas.microsoft.com/office/drawing/2014/main" id="{030860B5-9DB6-53EA-670F-4DEADFC8B42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a:extLst>
              <a:ext uri="{FF2B5EF4-FFF2-40B4-BE49-F238E27FC236}">
                <a16:creationId xmlns:a16="http://schemas.microsoft.com/office/drawing/2014/main" id="{05F5731B-35B9-DC8D-C99D-33FCC374A8A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a:extLst>
              <a:ext uri="{FF2B5EF4-FFF2-40B4-BE49-F238E27FC236}">
                <a16:creationId xmlns:a16="http://schemas.microsoft.com/office/drawing/2014/main" id="{45E53198-7380-212E-9924-F325FD39C81E}"/>
              </a:ext>
            </a:extLst>
          </p:cNvPr>
          <p:cNvSpPr>
            <a:spLocks noGrp="1"/>
          </p:cNvSpPr>
          <p:nvPr>
            <p:ph type="dt" sz="half" idx="10"/>
          </p:nvPr>
        </p:nvSpPr>
        <p:spPr/>
        <p:txBody>
          <a:bodyPr/>
          <a:lstStyle/>
          <a:p>
            <a:fld id="{20806F3E-5CDF-4F16-BCBE-9AC52691A075}" type="datetime1">
              <a:rPr kumimoji="1" lang="zh-CN" altLang="en-US" smtClean="0"/>
              <a:t>2024/10/9</a:t>
            </a:fld>
            <a:endParaRPr kumimoji="1" lang="zh-CN" altLang="en-US"/>
          </a:p>
        </p:txBody>
      </p:sp>
      <p:sp>
        <p:nvSpPr>
          <p:cNvPr id="6" name="页脚占位符 5">
            <a:extLst>
              <a:ext uri="{FF2B5EF4-FFF2-40B4-BE49-F238E27FC236}">
                <a16:creationId xmlns:a16="http://schemas.microsoft.com/office/drawing/2014/main" id="{B9D961BD-99AC-2AE9-9637-C8DA01BFD024}"/>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E54D92B3-3A42-10BF-F018-BE780FD73015}"/>
              </a:ext>
            </a:extLst>
          </p:cNvPr>
          <p:cNvSpPr>
            <a:spLocks noGrp="1"/>
          </p:cNvSpPr>
          <p:nvPr>
            <p:ph type="sldNum" sz="quarter" idx="12"/>
          </p:nvPr>
        </p:nvSpPr>
        <p:spPr/>
        <p:txBody>
          <a:bodyPr/>
          <a:lstStyle/>
          <a:p>
            <a:fld id="{B45E1C5E-C9F8-B941-B214-4143A603618D}" type="slidenum">
              <a:rPr kumimoji="1" lang="zh-CN" altLang="en-US" smtClean="0"/>
              <a:t>‹#›</a:t>
            </a:fld>
            <a:endParaRPr kumimoji="1" lang="zh-CN" altLang="en-US"/>
          </a:p>
        </p:txBody>
      </p:sp>
    </p:spTree>
    <p:extLst>
      <p:ext uri="{BB962C8B-B14F-4D97-AF65-F5344CB8AC3E}">
        <p14:creationId xmlns:p14="http://schemas.microsoft.com/office/powerpoint/2010/main" val="19126485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4A2E1D25-565F-0CAD-6493-001B115FB1F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278C3366-1B02-1669-7F40-63E56988C18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FCF778EC-2AFA-0F00-41F5-08A36B763B3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030FDD7-EF87-41AE-971B-EB0220AF18D2}" type="datetime1">
              <a:rPr kumimoji="1" lang="zh-CN" altLang="en-US" smtClean="0"/>
              <a:t>2024/10/9</a:t>
            </a:fld>
            <a:endParaRPr kumimoji="1" lang="zh-CN" altLang="en-US"/>
          </a:p>
        </p:txBody>
      </p:sp>
      <p:sp>
        <p:nvSpPr>
          <p:cNvPr id="5" name="页脚占位符 4">
            <a:extLst>
              <a:ext uri="{FF2B5EF4-FFF2-40B4-BE49-F238E27FC236}">
                <a16:creationId xmlns:a16="http://schemas.microsoft.com/office/drawing/2014/main" id="{D7D1FD45-E80A-2C70-7233-9C051C0916A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灯片编号占位符 5">
            <a:extLst>
              <a:ext uri="{FF2B5EF4-FFF2-40B4-BE49-F238E27FC236}">
                <a16:creationId xmlns:a16="http://schemas.microsoft.com/office/drawing/2014/main" id="{DF66EC96-13FB-C4CE-89E1-72675BF06A4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45E1C5E-C9F8-B941-B214-4143A603618D}" type="slidenum">
              <a:rPr kumimoji="1" lang="zh-CN" altLang="en-US" smtClean="0"/>
              <a:t>‹#›</a:t>
            </a:fld>
            <a:endParaRPr kumimoji="1" lang="zh-CN" altLang="en-US"/>
          </a:p>
        </p:txBody>
      </p:sp>
    </p:spTree>
    <p:extLst>
      <p:ext uri="{BB962C8B-B14F-4D97-AF65-F5344CB8AC3E}">
        <p14:creationId xmlns:p14="http://schemas.microsoft.com/office/powerpoint/2010/main" val="132064018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slide" Target="slide30.xml"/><Relationship Id="rId3" Type="http://schemas.openxmlformats.org/officeDocument/2006/relationships/image" Target="../media/image1.png"/><Relationship Id="rId7" Type="http://schemas.openxmlformats.org/officeDocument/2006/relationships/image" Target="../media/image10.jp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9.jpg"/><Relationship Id="rId5" Type="http://schemas.openxmlformats.org/officeDocument/2006/relationships/image" Target="../media/image8.jpg"/><Relationship Id="rId4" Type="http://schemas.openxmlformats.org/officeDocument/2006/relationships/image" Target="../media/image2.sv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2.sv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slide" Target="slide30.xml"/><Relationship Id="rId4" Type="http://schemas.openxmlformats.org/officeDocument/2006/relationships/image" Target="../media/image2.sv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4.jp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slide" Target="slide30.xml"/><Relationship Id="rId4" Type="http://schemas.openxmlformats.org/officeDocument/2006/relationships/image" Target="../media/image2.sv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36.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2.svg"/></Relationships>
</file>

<file path=ppt/slides/_rels/slide14.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png"/><Relationship Id="rId7"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slide" Target="slide36.xml"/><Relationship Id="rId4" Type="http://schemas.openxmlformats.org/officeDocument/2006/relationships/image" Target="../media/image2.svg"/></Relationships>
</file>

<file path=ppt/slides/_rels/slide15.xml.rels><?xml version="1.0" encoding="UTF-8" standalone="yes"?>
<Relationships xmlns="http://schemas.openxmlformats.org/package/2006/relationships"><Relationship Id="rId3" Type="http://schemas.openxmlformats.org/officeDocument/2006/relationships/slide" Target="slide40.xml"/><Relationship Id="rId2" Type="http://schemas.openxmlformats.org/officeDocument/2006/relationships/image" Target="../media/image20.jpeg"/><Relationship Id="rId1" Type="http://schemas.openxmlformats.org/officeDocument/2006/relationships/slideLayout" Target="../slideLayouts/slideLayout2.xml"/><Relationship Id="rId5" Type="http://schemas.openxmlformats.org/officeDocument/2006/relationships/image" Target="../media/image22.svg"/><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2.xml"/><Relationship Id="rId5" Type="http://schemas.openxmlformats.org/officeDocument/2006/relationships/slide" Target="slide40.xml"/><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slide" Target="slide40.xml"/><Relationship Id="rId5" Type="http://schemas.openxmlformats.org/officeDocument/2006/relationships/image" Target="../media/image24.jpg"/><Relationship Id="rId4" Type="http://schemas.openxmlformats.org/officeDocument/2006/relationships/image" Target="../media/image22.svg"/></Relationships>
</file>

<file path=ppt/slides/_rels/slide18.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slide" Target="slide40.xml"/><Relationship Id="rId5" Type="http://schemas.openxmlformats.org/officeDocument/2006/relationships/image" Target="../media/image24.png"/><Relationship Id="rId4" Type="http://schemas.openxmlformats.org/officeDocument/2006/relationships/image" Target="../media/image25.jpg"/></Relationships>
</file>

<file path=ppt/slides/_rels/slide19.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slide" Target="slide40.xml"/><Relationship Id="rId5" Type="http://schemas.openxmlformats.org/officeDocument/2006/relationships/image" Target="../media/image27.png"/><Relationship Id="rId4" Type="http://schemas.openxmlformats.org/officeDocument/2006/relationships/image" Target="../media/image26.jpg"/></Relationships>
</file>

<file path=ppt/slides/_rels/slide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2.svg"/><Relationship Id="rId7" Type="http://schemas.openxmlformats.org/officeDocument/2006/relationships/slide" Target="slide40.xml"/><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slide" Target="slide40.xml"/><Relationship Id="rId4" Type="http://schemas.openxmlformats.org/officeDocument/2006/relationships/image" Target="../media/image22.svg"/></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33.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slide" Target="slide40.xml"/><Relationship Id="rId4" Type="http://schemas.openxmlformats.org/officeDocument/2006/relationships/image" Target="../media/image22.svg"/></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35.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slide" Target="slide40.xml"/><Relationship Id="rId4" Type="http://schemas.openxmlformats.org/officeDocument/2006/relationships/image" Target="../media/image22.sv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31.xml"/><Relationship Id="rId1" Type="http://schemas.openxmlformats.org/officeDocument/2006/relationships/slideLayout" Target="../slideLayouts/slideLayout2.xml"/><Relationship Id="rId4" Type="http://schemas.openxmlformats.org/officeDocument/2006/relationships/image" Target="../media/image2.svg"/></Relationships>
</file>

<file path=ppt/slides/_rels/slide2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slide" Target="slide8.xml"/><Relationship Id="rId5" Type="http://schemas.openxmlformats.org/officeDocument/2006/relationships/image" Target="../media/image37.png"/><Relationship Id="rId4" Type="http://schemas.openxmlformats.org/officeDocument/2006/relationships/image" Target="../media/image36.png"/></Relationships>
</file>

<file path=ppt/slides/_rels/slide3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slide" Target="slide8.xml"/><Relationship Id="rId4" Type="http://schemas.openxmlformats.org/officeDocument/2006/relationships/image" Target="../media/image38.png"/></Relationships>
</file>

<file path=ppt/slides/_rels/slide3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slide" Target="slide8.xml"/><Relationship Id="rId5" Type="http://schemas.openxmlformats.org/officeDocument/2006/relationships/image" Target="../media/image40.png"/><Relationship Id="rId4" Type="http://schemas.openxmlformats.org/officeDocument/2006/relationships/image" Target="../media/image39.png"/></Relationships>
</file>

<file path=ppt/slides/_rels/slide33.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43.jp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42.svg"/><Relationship Id="rId5" Type="http://schemas.openxmlformats.org/officeDocument/2006/relationships/image" Target="../media/image41.png"/><Relationship Id="rId4" Type="http://schemas.openxmlformats.org/officeDocument/2006/relationships/slide" Target="slide8.xml"/></Relationships>
</file>

<file path=ppt/slides/_rels/slide3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slide" Target="slide8.xml"/></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slide" Target="slide8.xml"/><Relationship Id="rId4" Type="http://schemas.openxmlformats.org/officeDocument/2006/relationships/image" Target="../media/image2.svg"/></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slide" Target="slide13.xml"/><Relationship Id="rId5" Type="http://schemas.openxmlformats.org/officeDocument/2006/relationships/image" Target="../media/image47.png"/><Relationship Id="rId4" Type="http://schemas.openxmlformats.org/officeDocument/2006/relationships/image" Target="../media/image2.svg"/></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slide" Target="slide13.xml"/><Relationship Id="rId5" Type="http://schemas.openxmlformats.org/officeDocument/2006/relationships/image" Target="../media/image48.png"/><Relationship Id="rId4" Type="http://schemas.openxmlformats.org/officeDocument/2006/relationships/image" Target="../media/image2.svg"/></Relationships>
</file>

<file path=ppt/slides/_rels/slide38.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1.png"/><Relationship Id="rId7" Type="http://schemas.openxmlformats.org/officeDocument/2006/relationships/image" Target="../media/image50.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slide" Target="slide13.xml"/><Relationship Id="rId4" Type="http://schemas.openxmlformats.org/officeDocument/2006/relationships/image" Target="../media/image2.svg"/><Relationship Id="rId9" Type="http://schemas.openxmlformats.org/officeDocument/2006/relationships/image" Target="../media/image52.png"/></Relationships>
</file>

<file path=ppt/slides/_rels/slide39.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slide" Target="slide15.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22.svg"/></Relationships>
</file>

<file path=ppt/slides/_rels/slide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slide" Target="slide15.xml"/><Relationship Id="rId5" Type="http://schemas.openxmlformats.org/officeDocument/2006/relationships/image" Target="../media/image55.jpg"/><Relationship Id="rId4" Type="http://schemas.openxmlformats.org/officeDocument/2006/relationships/image" Target="../media/image22.svg"/></Relationships>
</file>

<file path=ppt/slides/_rels/slide41.xml.rels><?xml version="1.0" encoding="UTF-8" standalone="yes"?>
<Relationships xmlns="http://schemas.openxmlformats.org/package/2006/relationships"><Relationship Id="rId8" Type="http://schemas.openxmlformats.org/officeDocument/2006/relationships/image" Target="../media/image390.png"/><Relationship Id="rId3" Type="http://schemas.openxmlformats.org/officeDocument/2006/relationships/slide" Target="slide15.xml"/><Relationship Id="rId7" Type="http://schemas.openxmlformats.org/officeDocument/2006/relationships/image" Target="../media/image380.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22.svg"/><Relationship Id="rId4" Type="http://schemas.openxmlformats.org/officeDocument/2006/relationships/image" Target="../media/image21.png"/></Relationships>
</file>

<file path=ppt/slides/_rels/slide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30.xml"/><Relationship Id="rId1" Type="http://schemas.openxmlformats.org/officeDocument/2006/relationships/slideLayout" Target="../slideLayouts/slideLayout2.xml"/><Relationship Id="rId6" Type="http://schemas.openxmlformats.org/officeDocument/2006/relationships/image" Target="../media/image5.jpg"/><Relationship Id="rId5" Type="http://schemas.openxmlformats.org/officeDocument/2006/relationships/image" Target="../media/image4.jpg"/><Relationship Id="rId4" Type="http://schemas.openxmlformats.org/officeDocument/2006/relationships/image" Target="../media/image2.svg"/></Relationships>
</file>

<file path=ppt/slides/_rels/slide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slide" Target="slide30.xml"/><Relationship Id="rId5" Type="http://schemas.openxmlformats.org/officeDocument/2006/relationships/image" Target="../media/image7.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a:extLst>
              <a:ext uri="{FF2B5EF4-FFF2-40B4-BE49-F238E27FC236}">
                <a16:creationId xmlns:a16="http://schemas.microsoft.com/office/drawing/2014/main" id="{63FDC5B8-7DF8-35EB-6F5B-8E511F9A8007}"/>
              </a:ext>
            </a:extLst>
          </p:cNvPr>
          <p:cNvSpPr txBox="1"/>
          <p:nvPr/>
        </p:nvSpPr>
        <p:spPr>
          <a:xfrm>
            <a:off x="1780674" y="2336513"/>
            <a:ext cx="8630652" cy="769441"/>
          </a:xfrm>
          <a:prstGeom prst="rect">
            <a:avLst/>
          </a:prstGeom>
          <a:noFill/>
        </p:spPr>
        <p:txBody>
          <a:bodyPr wrap="square">
            <a:spAutoFit/>
          </a:bodyPr>
          <a:lstStyle/>
          <a:p>
            <a:pPr algn="ctr"/>
            <a:r>
              <a:rPr lang="en" altLang="zh-CN" sz="4400" b="1" dirty="0">
                <a:solidFill>
                  <a:schemeClr val="accent1"/>
                </a:solidFill>
                <a:latin typeface="Times New Roman" panose="02020603050405020304" pitchFamily="18" charset="0"/>
                <a:cs typeface="Times New Roman" panose="02020603050405020304" pitchFamily="18" charset="0"/>
              </a:rPr>
              <a:t>Self-introduction</a:t>
            </a:r>
          </a:p>
        </p:txBody>
      </p:sp>
      <p:sp>
        <p:nvSpPr>
          <p:cNvPr id="12" name="文本框 11">
            <a:extLst>
              <a:ext uri="{FF2B5EF4-FFF2-40B4-BE49-F238E27FC236}">
                <a16:creationId xmlns:a16="http://schemas.microsoft.com/office/drawing/2014/main" id="{753B2F8C-8605-09DA-CD8D-7A595787C075}"/>
              </a:ext>
            </a:extLst>
          </p:cNvPr>
          <p:cNvSpPr txBox="1"/>
          <p:nvPr/>
        </p:nvSpPr>
        <p:spPr>
          <a:xfrm>
            <a:off x="4742564" y="4671001"/>
            <a:ext cx="2581821" cy="362728"/>
          </a:xfrm>
          <a:prstGeom prst="rect">
            <a:avLst/>
          </a:prstGeom>
          <a:noFill/>
        </p:spPr>
        <p:txBody>
          <a:bodyPr wrap="square" rtlCol="0">
            <a:spAutoFit/>
          </a:bodyPr>
          <a:lstStyle/>
          <a:p>
            <a:pPr>
              <a:lnSpc>
                <a:spcPct val="120000"/>
              </a:lnSpc>
            </a:pPr>
            <a:r>
              <a:rPr kumimoji="1" lang="en" altLang="zh-CN" sz="16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rPr>
              <a:t>Application for</a:t>
            </a:r>
            <a:r>
              <a:rPr kumimoji="1" lang="en-US" altLang="zh-CN" sz="16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rPr>
              <a:t> Meng’s lab</a:t>
            </a:r>
            <a:endParaRPr kumimoji="1" lang="en" altLang="zh-CN" sz="16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13" name="文本框 12">
            <a:extLst>
              <a:ext uri="{FF2B5EF4-FFF2-40B4-BE49-F238E27FC236}">
                <a16:creationId xmlns:a16="http://schemas.microsoft.com/office/drawing/2014/main" id="{567D4EC8-71D8-EC24-37C0-FDB717DEC2DF}"/>
              </a:ext>
            </a:extLst>
          </p:cNvPr>
          <p:cNvSpPr txBox="1"/>
          <p:nvPr/>
        </p:nvSpPr>
        <p:spPr>
          <a:xfrm>
            <a:off x="4821869" y="4399533"/>
            <a:ext cx="3532868" cy="360612"/>
          </a:xfrm>
          <a:prstGeom prst="rect">
            <a:avLst/>
          </a:prstGeom>
          <a:noFill/>
        </p:spPr>
        <p:txBody>
          <a:bodyPr wrap="square" rtlCol="0">
            <a:spAutoFit/>
          </a:bodyPr>
          <a:lstStyle/>
          <a:p>
            <a:pPr>
              <a:lnSpc>
                <a:spcPct val="120000"/>
              </a:lnSpc>
            </a:pPr>
            <a:r>
              <a:rPr kumimoji="1" lang="en" altLang="zh-CN" sz="16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rPr>
              <a:t>Applicant: Zhongqi Xiu</a:t>
            </a:r>
          </a:p>
        </p:txBody>
      </p:sp>
      <p:cxnSp>
        <p:nvCxnSpPr>
          <p:cNvPr id="15" name="直线连接符 14">
            <a:extLst>
              <a:ext uri="{FF2B5EF4-FFF2-40B4-BE49-F238E27FC236}">
                <a16:creationId xmlns:a16="http://schemas.microsoft.com/office/drawing/2014/main" id="{28A5F0AA-1E52-78C2-07C9-968ECC9C3627}"/>
              </a:ext>
            </a:extLst>
          </p:cNvPr>
          <p:cNvCxnSpPr>
            <a:cxnSpLocks/>
          </p:cNvCxnSpPr>
          <p:nvPr/>
        </p:nvCxnSpPr>
        <p:spPr>
          <a:xfrm>
            <a:off x="2131522" y="4218134"/>
            <a:ext cx="7928956" cy="0"/>
          </a:xfrm>
          <a:prstGeom prst="line">
            <a:avLst/>
          </a:prstGeom>
          <a:ln>
            <a:solidFill>
              <a:schemeClr val="accent1">
                <a:alpha val="35000"/>
              </a:schemeClr>
            </a:solidFill>
          </a:ln>
        </p:spPr>
        <p:style>
          <a:lnRef idx="1">
            <a:schemeClr val="accent1"/>
          </a:lnRef>
          <a:fillRef idx="0">
            <a:schemeClr val="accent1"/>
          </a:fillRef>
          <a:effectRef idx="0">
            <a:schemeClr val="accent1"/>
          </a:effectRef>
          <a:fontRef idx="minor">
            <a:schemeClr val="tx1"/>
          </a:fontRef>
        </p:style>
      </p:cxnSp>
      <p:sp>
        <p:nvSpPr>
          <p:cNvPr id="21" name="矩形 20">
            <a:extLst>
              <a:ext uri="{FF2B5EF4-FFF2-40B4-BE49-F238E27FC236}">
                <a16:creationId xmlns:a16="http://schemas.microsoft.com/office/drawing/2014/main" id="{A6EFBA9F-D40B-FBA0-6F07-0E5263913A41}"/>
              </a:ext>
            </a:extLst>
          </p:cNvPr>
          <p:cNvSpPr/>
          <p:nvPr/>
        </p:nvSpPr>
        <p:spPr>
          <a:xfrm>
            <a:off x="0" y="1"/>
            <a:ext cx="12192000" cy="187796"/>
          </a:xfrm>
          <a:prstGeom prst="rect">
            <a:avLst/>
          </a:prstGeom>
          <a:solidFill>
            <a:srgbClr val="034E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rgbClr val="034EA1"/>
              </a:solidFill>
            </a:endParaRPr>
          </a:p>
        </p:txBody>
      </p:sp>
      <p:sp>
        <p:nvSpPr>
          <p:cNvPr id="23" name="灯片编号占位符 2">
            <a:extLst>
              <a:ext uri="{FF2B5EF4-FFF2-40B4-BE49-F238E27FC236}">
                <a16:creationId xmlns:a16="http://schemas.microsoft.com/office/drawing/2014/main" id="{2A07CCC7-7B86-EBBF-F378-D303D8C8D090}"/>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1</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16" name="图形 15">
            <a:extLst>
              <a:ext uri="{FF2B5EF4-FFF2-40B4-BE49-F238E27FC236}">
                <a16:creationId xmlns:a16="http://schemas.microsoft.com/office/drawing/2014/main" id="{CB4393C0-101C-4C99-B1AD-F4D3DE05F7C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997359" y="689973"/>
            <a:ext cx="6072233" cy="1162768"/>
          </a:xfrm>
          <a:prstGeom prst="rect">
            <a:avLst/>
          </a:prstGeom>
          <a:effectLst/>
        </p:spPr>
      </p:pic>
    </p:spTree>
    <p:extLst>
      <p:ext uri="{BB962C8B-B14F-4D97-AF65-F5344CB8AC3E}">
        <p14:creationId xmlns:p14="http://schemas.microsoft.com/office/powerpoint/2010/main" val="22185764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a:extLst>
              <a:ext uri="{FF2B5EF4-FFF2-40B4-BE49-F238E27FC236}">
                <a16:creationId xmlns:a16="http://schemas.microsoft.com/office/drawing/2014/main" id="{B0EF4D14-CAE1-FBB9-AF21-819F73A6A9F5}"/>
              </a:ext>
            </a:extLst>
          </p:cNvPr>
          <p:cNvSpPr txBox="1"/>
          <p:nvPr/>
        </p:nvSpPr>
        <p:spPr>
          <a:xfrm>
            <a:off x="1079499" y="1502053"/>
            <a:ext cx="10128828" cy="923330"/>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Independently pre-treated the optical fiber which will be used in the vacuum system and tested the mode field diameter of treated single mode fiber to optimize the mode matching between the modes of cavity and fiber.</a:t>
            </a:r>
            <a:endParaRPr lang="zh-CN" altLang="en-US" dirty="0">
              <a:latin typeface="Times New Roman" panose="02020603050405020304" pitchFamily="18" charset="0"/>
              <a:cs typeface="Times New Roman" panose="02020603050405020304" pitchFamily="18" charset="0"/>
            </a:endParaRPr>
          </a:p>
        </p:txBody>
      </p:sp>
      <p:sp>
        <p:nvSpPr>
          <p:cNvPr id="10" name="矩形 9">
            <a:extLst>
              <a:ext uri="{FF2B5EF4-FFF2-40B4-BE49-F238E27FC236}">
                <a16:creationId xmlns:a16="http://schemas.microsoft.com/office/drawing/2014/main" id="{59CA781E-2AFB-1754-6AA8-D88E85B54B26}"/>
              </a:ext>
            </a:extLst>
          </p:cNvPr>
          <p:cNvSpPr/>
          <p:nvPr/>
        </p:nvSpPr>
        <p:spPr>
          <a:xfrm>
            <a:off x="844543" y="1337043"/>
            <a:ext cx="10502914" cy="2249438"/>
          </a:xfrm>
          <a:prstGeom prst="rect">
            <a:avLst/>
          </a:prstGeom>
          <a:noFill/>
          <a:ln w="15875">
            <a:gradFill flip="none" rotWithShape="1">
              <a:gsLst>
                <a:gs pos="0">
                  <a:schemeClr val="accent1">
                    <a:alpha val="32000"/>
                  </a:schemeClr>
                </a:gs>
                <a:gs pos="97000">
                  <a:schemeClr val="accent1">
                    <a:alpha val="29014"/>
                  </a:schemeClr>
                </a:gs>
              </a:gsLst>
              <a:lin ang="0" scaled="1"/>
              <a:tileRect/>
            </a:gradFill>
          </a:ln>
          <a:effectLst>
            <a:outerShdw blurRad="315736" dist="38100" dir="10800000" algn="r" rotWithShape="0">
              <a:schemeClr val="bg1">
                <a:lumMod val="50000"/>
                <a:alpha val="4944"/>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Times New Roman" panose="02020603050405020304" pitchFamily="18" charset="0"/>
              <a:cs typeface="Times New Roman" panose="02020603050405020304" pitchFamily="18" charset="0"/>
            </a:endParaRPr>
          </a:p>
        </p:txBody>
      </p:sp>
      <p:sp>
        <p:nvSpPr>
          <p:cNvPr id="13" name="文本框 12">
            <a:extLst>
              <a:ext uri="{FF2B5EF4-FFF2-40B4-BE49-F238E27FC236}">
                <a16:creationId xmlns:a16="http://schemas.microsoft.com/office/drawing/2014/main" id="{690CFC20-F779-F32F-965D-2BE1791358F9}"/>
              </a:ext>
            </a:extLst>
          </p:cNvPr>
          <p:cNvSpPr txBox="1"/>
          <p:nvPr/>
        </p:nvSpPr>
        <p:spPr>
          <a:xfrm>
            <a:off x="1079499" y="2538015"/>
            <a:ext cx="10128828" cy="923330"/>
          </a:xfrm>
          <a:prstGeom prst="rect">
            <a:avLst/>
          </a:prstGeom>
          <a:noFill/>
        </p:spPr>
        <p:txBody>
          <a:bodyPr wrap="square">
            <a:spAutoFit/>
          </a:bodyPr>
          <a:lstStyle/>
          <a:p>
            <a:pPr algn="l"/>
            <a:r>
              <a:rPr lang="en-US" altLang="zh-CN" dirty="0">
                <a:latin typeface="Times New Roman" panose="02020603050405020304" pitchFamily="18" charset="0"/>
                <a:cs typeface="Times New Roman" panose="02020603050405020304" pitchFamily="18" charset="0"/>
              </a:rPr>
              <a:t>Independently designed control circuits and installed control electronics such as the microwave amplifier, radio frequency switch, and radio frequency generator into multiple integrated chassis to facilitate the connection of electrical devices in the optical path.</a:t>
            </a:r>
          </a:p>
        </p:txBody>
      </p:sp>
      <p:sp>
        <p:nvSpPr>
          <p:cNvPr id="28" name="灯片编号占位符 2">
            <a:extLst>
              <a:ext uri="{FF2B5EF4-FFF2-40B4-BE49-F238E27FC236}">
                <a16:creationId xmlns:a16="http://schemas.microsoft.com/office/drawing/2014/main" id="{DF7DDADE-8F2C-FB15-0015-66B558C50EB1}"/>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10</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15" name="图形 14">
            <a:extLst>
              <a:ext uri="{FF2B5EF4-FFF2-40B4-BE49-F238E27FC236}">
                <a16:creationId xmlns:a16="http://schemas.microsoft.com/office/drawing/2014/main" id="{4190CDDC-575F-484B-8D36-CA4248654DA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904307" y="448171"/>
            <a:ext cx="2739132" cy="524515"/>
          </a:xfrm>
          <a:prstGeom prst="rect">
            <a:avLst/>
          </a:prstGeom>
          <a:effectLst/>
        </p:spPr>
      </p:pic>
      <p:pic>
        <p:nvPicPr>
          <p:cNvPr id="19" name="图片 18">
            <a:extLst>
              <a:ext uri="{FF2B5EF4-FFF2-40B4-BE49-F238E27FC236}">
                <a16:creationId xmlns:a16="http://schemas.microsoft.com/office/drawing/2014/main" id="{D8A62676-3E76-4D90-8263-FE4930D76376}"/>
              </a:ext>
            </a:extLst>
          </p:cNvPr>
          <p:cNvPicPr>
            <a:picLocks noChangeAspect="1"/>
          </p:cNvPicPr>
          <p:nvPr/>
        </p:nvPicPr>
        <p:blipFill rotWithShape="1">
          <a:blip r:embed="rId5"/>
          <a:srcRect b="13836"/>
          <a:stretch/>
        </p:blipFill>
        <p:spPr>
          <a:xfrm rot="5400000">
            <a:off x="1263403" y="3589424"/>
            <a:ext cx="2177658" cy="2501796"/>
          </a:xfrm>
          <a:prstGeom prst="rect">
            <a:avLst/>
          </a:prstGeom>
        </p:spPr>
      </p:pic>
      <p:pic>
        <p:nvPicPr>
          <p:cNvPr id="20" name="图片 19">
            <a:extLst>
              <a:ext uri="{FF2B5EF4-FFF2-40B4-BE49-F238E27FC236}">
                <a16:creationId xmlns:a16="http://schemas.microsoft.com/office/drawing/2014/main" id="{68A1CCE5-8D2D-410E-A8A9-B10266D3D5D5}"/>
              </a:ext>
            </a:extLst>
          </p:cNvPr>
          <p:cNvPicPr>
            <a:picLocks noChangeAspect="1"/>
          </p:cNvPicPr>
          <p:nvPr/>
        </p:nvPicPr>
        <p:blipFill>
          <a:blip r:embed="rId6"/>
          <a:stretch>
            <a:fillRect/>
          </a:stretch>
        </p:blipFill>
        <p:spPr>
          <a:xfrm>
            <a:off x="4512626" y="3747694"/>
            <a:ext cx="2903544" cy="2177658"/>
          </a:xfrm>
          <a:prstGeom prst="rect">
            <a:avLst/>
          </a:prstGeom>
        </p:spPr>
      </p:pic>
      <p:cxnSp>
        <p:nvCxnSpPr>
          <p:cNvPr id="5" name="直接箭头连接符 4">
            <a:extLst>
              <a:ext uri="{FF2B5EF4-FFF2-40B4-BE49-F238E27FC236}">
                <a16:creationId xmlns:a16="http://schemas.microsoft.com/office/drawing/2014/main" id="{0C20C757-C17A-4B61-B771-3D88054A0527}"/>
              </a:ext>
            </a:extLst>
          </p:cNvPr>
          <p:cNvCxnSpPr>
            <a:cxnSpLocks/>
          </p:cNvCxnSpPr>
          <p:nvPr/>
        </p:nvCxnSpPr>
        <p:spPr>
          <a:xfrm flipH="1" flipV="1">
            <a:off x="5153554" y="4735233"/>
            <a:ext cx="624689" cy="4671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21" name="图片 20">
            <a:extLst>
              <a:ext uri="{FF2B5EF4-FFF2-40B4-BE49-F238E27FC236}">
                <a16:creationId xmlns:a16="http://schemas.microsoft.com/office/drawing/2014/main" id="{C1AC79EA-CAAC-4E6E-B0C7-C4AF6A51FCD7}"/>
              </a:ext>
            </a:extLst>
          </p:cNvPr>
          <p:cNvPicPr>
            <a:picLocks noChangeAspect="1"/>
          </p:cNvPicPr>
          <p:nvPr/>
        </p:nvPicPr>
        <p:blipFill>
          <a:blip r:embed="rId7"/>
          <a:stretch>
            <a:fillRect/>
          </a:stretch>
        </p:blipFill>
        <p:spPr>
          <a:xfrm>
            <a:off x="8093436" y="3747695"/>
            <a:ext cx="2906661" cy="2179996"/>
          </a:xfrm>
          <a:prstGeom prst="rect">
            <a:avLst/>
          </a:prstGeom>
        </p:spPr>
      </p:pic>
      <p:sp>
        <p:nvSpPr>
          <p:cNvPr id="14" name="动作按钮: 空白 13">
            <a:hlinkClick r:id="rId8" action="ppaction://hlinksldjump" highlightClick="1"/>
            <a:extLst>
              <a:ext uri="{FF2B5EF4-FFF2-40B4-BE49-F238E27FC236}">
                <a16:creationId xmlns:a16="http://schemas.microsoft.com/office/drawing/2014/main" id="{B1A595ED-DF54-4E6B-836C-B5D250382242}"/>
              </a:ext>
            </a:extLst>
          </p:cNvPr>
          <p:cNvSpPr/>
          <p:nvPr/>
        </p:nvSpPr>
        <p:spPr>
          <a:xfrm>
            <a:off x="0" y="449867"/>
            <a:ext cx="371628" cy="446604"/>
          </a:xfrm>
          <a:prstGeom prst="actionButtonBlank">
            <a:avLst/>
          </a:prstGeom>
          <a:solidFill>
            <a:srgbClr val="034E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a:extLst>
              <a:ext uri="{FF2B5EF4-FFF2-40B4-BE49-F238E27FC236}">
                <a16:creationId xmlns:a16="http://schemas.microsoft.com/office/drawing/2014/main" id="{4B13E7A3-DD21-4AD5-BB3D-F0610B11F13F}"/>
              </a:ext>
            </a:extLst>
          </p:cNvPr>
          <p:cNvSpPr txBox="1"/>
          <p:nvPr/>
        </p:nvSpPr>
        <p:spPr>
          <a:xfrm>
            <a:off x="548560" y="448171"/>
            <a:ext cx="6524765" cy="523220"/>
          </a:xfrm>
          <a:prstGeom prst="rect">
            <a:avLst/>
          </a:prstGeom>
          <a:noFill/>
        </p:spPr>
        <p:txBody>
          <a:bodyPr wrap="square">
            <a:spAutoFit/>
          </a:bodyPr>
          <a:lstStyle/>
          <a:p>
            <a:pPr>
              <a:buSzPct val="85000"/>
            </a:pPr>
            <a:r>
              <a:rPr kumimoji="1" lang="en" altLang="zh-CN" sz="28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rPr>
              <a:t>Atom trapping based on optical lattices</a:t>
            </a:r>
          </a:p>
        </p:txBody>
      </p:sp>
    </p:spTree>
    <p:extLst>
      <p:ext uri="{BB962C8B-B14F-4D97-AF65-F5344CB8AC3E}">
        <p14:creationId xmlns:p14="http://schemas.microsoft.com/office/powerpoint/2010/main" val="107917638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灯片编号占位符 2">
            <a:extLst>
              <a:ext uri="{FF2B5EF4-FFF2-40B4-BE49-F238E27FC236}">
                <a16:creationId xmlns:a16="http://schemas.microsoft.com/office/drawing/2014/main" id="{DF7DDADE-8F2C-FB15-0015-66B558C50EB1}"/>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11</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15" name="图形 14">
            <a:extLst>
              <a:ext uri="{FF2B5EF4-FFF2-40B4-BE49-F238E27FC236}">
                <a16:creationId xmlns:a16="http://schemas.microsoft.com/office/drawing/2014/main" id="{4190CDDC-575F-484B-8D36-CA4248654DA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904307" y="448171"/>
            <a:ext cx="2739132" cy="524515"/>
          </a:xfrm>
          <a:prstGeom prst="rect">
            <a:avLst/>
          </a:prstGeom>
          <a:effectLst/>
        </p:spPr>
      </p:pic>
      <p:sp>
        <p:nvSpPr>
          <p:cNvPr id="14" name="动作按钮: 空白 13">
            <a:hlinkClick r:id="rId5" action="ppaction://hlinksldjump" highlightClick="1"/>
            <a:extLst>
              <a:ext uri="{FF2B5EF4-FFF2-40B4-BE49-F238E27FC236}">
                <a16:creationId xmlns:a16="http://schemas.microsoft.com/office/drawing/2014/main" id="{B1A595ED-DF54-4E6B-836C-B5D250382242}"/>
              </a:ext>
            </a:extLst>
          </p:cNvPr>
          <p:cNvSpPr/>
          <p:nvPr/>
        </p:nvSpPr>
        <p:spPr>
          <a:xfrm>
            <a:off x="0" y="449867"/>
            <a:ext cx="371628" cy="446604"/>
          </a:xfrm>
          <a:prstGeom prst="actionButtonBlank">
            <a:avLst/>
          </a:prstGeom>
          <a:solidFill>
            <a:srgbClr val="034E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5" name="图形 24">
            <a:extLst>
              <a:ext uri="{FF2B5EF4-FFF2-40B4-BE49-F238E27FC236}">
                <a16:creationId xmlns:a16="http://schemas.microsoft.com/office/drawing/2014/main" id="{BD3634BC-E49B-49F7-B6F5-85D7DB96FFC2}"/>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27198" t="6535" r="11666" b="41264"/>
          <a:stretch/>
        </p:blipFill>
        <p:spPr>
          <a:xfrm>
            <a:off x="7404846" y="1386322"/>
            <a:ext cx="4159624" cy="5023507"/>
          </a:xfrm>
          <a:prstGeom prst="rect">
            <a:avLst/>
          </a:prstGeom>
        </p:spPr>
      </p:pic>
      <p:sp>
        <p:nvSpPr>
          <p:cNvPr id="8" name="文本框 7">
            <a:extLst>
              <a:ext uri="{FF2B5EF4-FFF2-40B4-BE49-F238E27FC236}">
                <a16:creationId xmlns:a16="http://schemas.microsoft.com/office/drawing/2014/main" id="{62D6393D-A8E3-47EA-BBC4-E38C1EA5A0F7}"/>
              </a:ext>
            </a:extLst>
          </p:cNvPr>
          <p:cNvSpPr txBox="1"/>
          <p:nvPr/>
        </p:nvSpPr>
        <p:spPr>
          <a:xfrm>
            <a:off x="548560" y="448171"/>
            <a:ext cx="6524765" cy="523220"/>
          </a:xfrm>
          <a:prstGeom prst="rect">
            <a:avLst/>
          </a:prstGeom>
          <a:noFill/>
        </p:spPr>
        <p:txBody>
          <a:bodyPr wrap="square">
            <a:spAutoFit/>
          </a:bodyPr>
          <a:lstStyle/>
          <a:p>
            <a:pPr>
              <a:buSzPct val="85000"/>
            </a:pPr>
            <a:r>
              <a:rPr kumimoji="1" lang="en" altLang="zh-CN" sz="28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rPr>
              <a:t>Atom trapping based on optical lattices</a:t>
            </a:r>
          </a:p>
        </p:txBody>
      </p:sp>
      <p:sp>
        <p:nvSpPr>
          <p:cNvPr id="10" name="文本框 9">
            <a:extLst>
              <a:ext uri="{FF2B5EF4-FFF2-40B4-BE49-F238E27FC236}">
                <a16:creationId xmlns:a16="http://schemas.microsoft.com/office/drawing/2014/main" id="{1C2A36B4-9E2C-437F-8DD2-70A848862EB6}"/>
              </a:ext>
            </a:extLst>
          </p:cNvPr>
          <p:cNvSpPr txBox="1"/>
          <p:nvPr/>
        </p:nvSpPr>
        <p:spPr>
          <a:xfrm>
            <a:off x="743277" y="1781308"/>
            <a:ext cx="6330047" cy="3416320"/>
          </a:xfrm>
          <a:prstGeom prst="rect">
            <a:avLst/>
          </a:prstGeom>
          <a:noFill/>
        </p:spPr>
        <p:txBody>
          <a:bodyPr wrap="square">
            <a:spAutoFit/>
          </a:bodyPr>
          <a:lstStyle/>
          <a:p>
            <a:r>
              <a:rPr lang="en-US" altLang="zh-CN" b="1" dirty="0">
                <a:latin typeface="Times New Roman" panose="02020603050405020304" pitchFamily="18" charset="0"/>
                <a:cs typeface="Times New Roman" panose="02020603050405020304" pitchFamily="18" charset="0"/>
              </a:rPr>
              <a:t>Atomic Loading Process - Light Sequence:</a:t>
            </a:r>
            <a:endParaRPr lang="en-US" altLang="zh-CN" dirty="0">
              <a:latin typeface="Times New Roman" panose="02020603050405020304" pitchFamily="18" charset="0"/>
              <a:cs typeface="Times New Roman" panose="02020603050405020304" pitchFamily="18" charset="0"/>
            </a:endParaRPr>
          </a:p>
          <a:p>
            <a:pPr>
              <a:buFont typeface="+mj-lt"/>
              <a:buAutoNum type="arabicPeriod"/>
            </a:pPr>
            <a:r>
              <a:rPr lang="en-US" altLang="zh-CN" dirty="0">
                <a:latin typeface="Times New Roman" panose="02020603050405020304" pitchFamily="18" charset="0"/>
                <a:cs typeface="Times New Roman" panose="02020603050405020304" pitchFamily="18" charset="0"/>
              </a:rPr>
              <a:t>Prepare the atomic cloud above the cavity (3 mm MOT), cooling to ~16 uK.</a:t>
            </a:r>
          </a:p>
          <a:p>
            <a:pPr>
              <a:buFont typeface="+mj-lt"/>
              <a:buAutoNum type="arabicPeriod"/>
            </a:pPr>
            <a:r>
              <a:rPr lang="en-US" altLang="zh-CN" dirty="0">
                <a:latin typeface="Times New Roman" panose="02020603050405020304" pitchFamily="18" charset="0"/>
                <a:cs typeface="Times New Roman" panose="02020603050405020304" pitchFamily="18" charset="0"/>
              </a:rPr>
              <a:t>Turn off the MOT and release the atomic cloud.</a:t>
            </a:r>
          </a:p>
          <a:p>
            <a:pPr>
              <a:buFont typeface="+mj-lt"/>
              <a:buAutoNum type="arabicPeriod"/>
            </a:pPr>
            <a:r>
              <a:rPr lang="en-US" altLang="zh-CN" dirty="0">
                <a:latin typeface="Times New Roman" panose="02020603050405020304" pitchFamily="18" charset="0"/>
                <a:cs typeface="Times New Roman" panose="02020603050405020304" pitchFamily="18" charset="0"/>
              </a:rPr>
              <a:t>One vertical 850 nm light beam (passing through the cavity center) guides the atomic cloud to fall. </a:t>
            </a:r>
          </a:p>
          <a:p>
            <a:r>
              <a:rPr lang="en-US" altLang="zh-CN" dirty="0">
                <a:latin typeface="Times New Roman" panose="02020603050405020304" pitchFamily="18" charset="0"/>
                <a:cs typeface="Times New Roman" panose="02020603050405020304" pitchFamily="18" charset="0"/>
              </a:rPr>
              <a:t>    3a. Two counter-propagating cooling beams (slightly tilted and vertically polarized). </a:t>
            </a:r>
          </a:p>
          <a:p>
            <a:r>
              <a:rPr lang="en-US" altLang="zh-CN" dirty="0">
                <a:latin typeface="Times New Roman" panose="02020603050405020304" pitchFamily="18" charset="0"/>
                <a:cs typeface="Times New Roman" panose="02020603050405020304" pitchFamily="18" charset="0"/>
              </a:rPr>
              <a:t>    3b. Two counter-propagating horizontal beams form the optical lattice; fine-tune the lattice position.</a:t>
            </a:r>
          </a:p>
          <a:p>
            <a:r>
              <a:rPr lang="en-US" altLang="zh-CN" dirty="0">
                <a:latin typeface="Times New Roman" panose="02020603050405020304" pitchFamily="18" charset="0"/>
                <a:cs typeface="Times New Roman" panose="02020603050405020304" pitchFamily="18" charset="0"/>
              </a:rPr>
              <a:t>4.A vertical beam in the opposite direction forms a vertical optical lattice; fine-tune the position of the lattice.</a:t>
            </a:r>
          </a:p>
        </p:txBody>
      </p:sp>
    </p:spTree>
    <p:extLst>
      <p:ext uri="{BB962C8B-B14F-4D97-AF65-F5344CB8AC3E}">
        <p14:creationId xmlns:p14="http://schemas.microsoft.com/office/powerpoint/2010/main" val="221288497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a:extLst>
              <a:ext uri="{FF2B5EF4-FFF2-40B4-BE49-F238E27FC236}">
                <a16:creationId xmlns:a16="http://schemas.microsoft.com/office/drawing/2014/main" id="{85B2B952-7EF9-C886-689A-95FCF6167F84}"/>
              </a:ext>
            </a:extLst>
          </p:cNvPr>
          <p:cNvSpPr/>
          <p:nvPr/>
        </p:nvSpPr>
        <p:spPr>
          <a:xfrm>
            <a:off x="548560" y="2552101"/>
            <a:ext cx="3401276" cy="797078"/>
          </a:xfrm>
          <a:prstGeom prst="rect">
            <a:avLst/>
          </a:prstGeom>
          <a:solidFill>
            <a:schemeClr val="bg1"/>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Times New Roman" panose="02020603050405020304" pitchFamily="18" charset="0"/>
              <a:cs typeface="Times New Roman" panose="02020603050405020304" pitchFamily="18" charset="0"/>
            </a:endParaRPr>
          </a:p>
        </p:txBody>
      </p:sp>
      <p:sp>
        <p:nvSpPr>
          <p:cNvPr id="18" name="矩形 17">
            <a:extLst>
              <a:ext uri="{FF2B5EF4-FFF2-40B4-BE49-F238E27FC236}">
                <a16:creationId xmlns:a16="http://schemas.microsoft.com/office/drawing/2014/main" id="{686EBF06-40B1-AEA6-C67A-6CA0F8746A59}"/>
              </a:ext>
            </a:extLst>
          </p:cNvPr>
          <p:cNvSpPr/>
          <p:nvPr/>
        </p:nvSpPr>
        <p:spPr>
          <a:xfrm>
            <a:off x="548560" y="3349180"/>
            <a:ext cx="3401276" cy="942588"/>
          </a:xfrm>
          <a:prstGeom prst="rect">
            <a:avLst/>
          </a:prstGeom>
          <a:solidFill>
            <a:schemeClr val="bg1"/>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Times New Roman" panose="02020603050405020304" pitchFamily="18" charset="0"/>
              <a:cs typeface="Times New Roman" panose="02020603050405020304" pitchFamily="18" charset="0"/>
            </a:endParaRPr>
          </a:p>
        </p:txBody>
      </p:sp>
      <p:sp>
        <p:nvSpPr>
          <p:cNvPr id="19" name="文本框 18">
            <a:extLst>
              <a:ext uri="{FF2B5EF4-FFF2-40B4-BE49-F238E27FC236}">
                <a16:creationId xmlns:a16="http://schemas.microsoft.com/office/drawing/2014/main" id="{5632621D-FF37-AFCF-E406-9B927EDE6095}"/>
              </a:ext>
            </a:extLst>
          </p:cNvPr>
          <p:cNvSpPr txBox="1"/>
          <p:nvPr/>
        </p:nvSpPr>
        <p:spPr>
          <a:xfrm>
            <a:off x="1203220" y="2769629"/>
            <a:ext cx="2091956" cy="362022"/>
          </a:xfrm>
          <a:prstGeom prst="rect">
            <a:avLst/>
          </a:prstGeom>
          <a:noFill/>
        </p:spPr>
        <p:txBody>
          <a:bodyPr wrap="square">
            <a:spAutoFit/>
          </a:bodyPr>
          <a:lstStyle/>
          <a:p>
            <a:pPr>
              <a:lnSpc>
                <a:spcPct val="120000"/>
              </a:lnSpc>
            </a:pPr>
            <a:r>
              <a:rPr lang="en" altLang="zh-CN" sz="1600" b="1" dirty="0">
                <a:latin typeface="Times New Roman" panose="02020603050405020304" pitchFamily="18" charset="0"/>
                <a:ea typeface="Microsoft YaHei" panose="020B0503020204020204" pitchFamily="34" charset="-122"/>
                <a:cs typeface="Times New Roman" panose="02020603050405020304" pitchFamily="18" charset="0"/>
              </a:rPr>
              <a:t>Atom trap in lattice</a:t>
            </a:r>
          </a:p>
        </p:txBody>
      </p:sp>
      <p:sp>
        <p:nvSpPr>
          <p:cNvPr id="20" name="文本框 19">
            <a:extLst>
              <a:ext uri="{FF2B5EF4-FFF2-40B4-BE49-F238E27FC236}">
                <a16:creationId xmlns:a16="http://schemas.microsoft.com/office/drawing/2014/main" id="{036BF3ED-94EC-956F-B9F3-4812B2E6AB95}"/>
              </a:ext>
            </a:extLst>
          </p:cNvPr>
          <p:cNvSpPr txBox="1"/>
          <p:nvPr/>
        </p:nvSpPr>
        <p:spPr>
          <a:xfrm>
            <a:off x="714801" y="3525494"/>
            <a:ext cx="3175880" cy="586892"/>
          </a:xfrm>
          <a:prstGeom prst="rect">
            <a:avLst/>
          </a:prstGeom>
          <a:noFill/>
        </p:spPr>
        <p:txBody>
          <a:bodyPr wrap="square">
            <a:spAutoFit/>
          </a:bodyPr>
          <a:lstStyle/>
          <a:p>
            <a:pPr marL="285750" indent="-285750">
              <a:lnSpc>
                <a:spcPct val="120000"/>
              </a:lnSpc>
              <a:buSzPct val="70000"/>
              <a:buFont typeface="Wingdings" pitchFamily="2" charset="2"/>
              <a:buChar char="p"/>
            </a:pPr>
            <a:r>
              <a:rPr lang="en" altLang="zh-CN" sz="1400" b="1" dirty="0">
                <a:solidFill>
                  <a:schemeClr val="tx1">
                    <a:lumMod val="75000"/>
                    <a:lumOff val="25000"/>
                  </a:schemeClr>
                </a:solidFill>
                <a:latin typeface="Times New Roman" panose="02020603050405020304" pitchFamily="18" charset="0"/>
                <a:ea typeface="Microsoft YaHei" panose="020B0503020204020204" pitchFamily="34" charset="-122"/>
                <a:cs typeface="Times New Roman" panose="02020603050405020304" pitchFamily="18" charset="0"/>
              </a:rPr>
              <a:t>Yellow: </a:t>
            </a:r>
            <a:r>
              <a:rPr lang="en" altLang="zh-CN" sz="1400" dirty="0">
                <a:solidFill>
                  <a:schemeClr val="tx1">
                    <a:lumMod val="75000"/>
                    <a:lumOff val="25000"/>
                  </a:schemeClr>
                </a:solidFill>
                <a:latin typeface="Times New Roman" panose="02020603050405020304" pitchFamily="18" charset="0"/>
                <a:ea typeface="Microsoft YaHei" panose="020B0503020204020204" pitchFamily="34" charset="-122"/>
                <a:cs typeface="Times New Roman" panose="02020603050405020304" pitchFamily="18" charset="0"/>
              </a:rPr>
              <a:t>trigger voltage</a:t>
            </a:r>
          </a:p>
          <a:p>
            <a:pPr marL="285750" indent="-285750">
              <a:lnSpc>
                <a:spcPct val="120000"/>
              </a:lnSpc>
              <a:buSzPct val="70000"/>
              <a:buFont typeface="Wingdings" pitchFamily="2" charset="2"/>
              <a:buChar char="p"/>
            </a:pPr>
            <a:r>
              <a:rPr lang="en" altLang="zh-CN" sz="1400" b="1" dirty="0">
                <a:solidFill>
                  <a:schemeClr val="tx1">
                    <a:lumMod val="75000"/>
                    <a:lumOff val="25000"/>
                  </a:schemeClr>
                </a:solidFill>
                <a:latin typeface="Times New Roman" panose="02020603050405020304" pitchFamily="18" charset="0"/>
                <a:ea typeface="Microsoft YaHei" panose="020B0503020204020204" pitchFamily="34" charset="-122"/>
                <a:cs typeface="Times New Roman" panose="02020603050405020304" pitchFamily="18" charset="0"/>
              </a:rPr>
              <a:t>Blue: </a:t>
            </a:r>
            <a:r>
              <a:rPr lang="en-US" altLang="zh-CN" sz="1400" b="0" i="0" dirty="0">
                <a:effectLst/>
                <a:latin typeface="Times New Roman" panose="02020603050405020304" pitchFamily="18" charset="0"/>
                <a:cs typeface="Times New Roman" panose="02020603050405020304" pitchFamily="18" charset="0"/>
              </a:rPr>
              <a:t>fluorescence signal from atom</a:t>
            </a:r>
            <a:endParaRPr lang="en" altLang="zh-CN" sz="1400" b="1" dirty="0">
              <a:solidFill>
                <a:schemeClr val="tx1">
                  <a:lumMod val="75000"/>
                  <a:lumOff val="25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27" name="灯片编号占位符 2">
            <a:extLst>
              <a:ext uri="{FF2B5EF4-FFF2-40B4-BE49-F238E27FC236}">
                <a16:creationId xmlns:a16="http://schemas.microsoft.com/office/drawing/2014/main" id="{314FB882-E801-64EA-6439-343275CF1C72}"/>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12</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28" name="图形 27">
            <a:extLst>
              <a:ext uri="{FF2B5EF4-FFF2-40B4-BE49-F238E27FC236}">
                <a16:creationId xmlns:a16="http://schemas.microsoft.com/office/drawing/2014/main" id="{F5DF8C77-810A-48FF-A99B-978C57BCE5A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904307" y="448171"/>
            <a:ext cx="2739132" cy="524515"/>
          </a:xfrm>
          <a:prstGeom prst="rect">
            <a:avLst/>
          </a:prstGeom>
          <a:effectLst/>
        </p:spPr>
      </p:pic>
      <p:sp>
        <p:nvSpPr>
          <p:cNvPr id="11" name="动作按钮: 空白 10">
            <a:hlinkClick r:id="rId5" action="ppaction://hlinksldjump" highlightClick="1"/>
            <a:extLst>
              <a:ext uri="{FF2B5EF4-FFF2-40B4-BE49-F238E27FC236}">
                <a16:creationId xmlns:a16="http://schemas.microsoft.com/office/drawing/2014/main" id="{30D89B07-8D13-45B0-8B59-6A7715D190F9}"/>
              </a:ext>
            </a:extLst>
          </p:cNvPr>
          <p:cNvSpPr/>
          <p:nvPr/>
        </p:nvSpPr>
        <p:spPr>
          <a:xfrm>
            <a:off x="0" y="449867"/>
            <a:ext cx="371628" cy="446604"/>
          </a:xfrm>
          <a:prstGeom prst="actionButtonBlank">
            <a:avLst/>
          </a:prstGeom>
          <a:solidFill>
            <a:srgbClr val="034E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52D90270-084D-4426-9360-863FF99C86A2}"/>
              </a:ext>
            </a:extLst>
          </p:cNvPr>
          <p:cNvSpPr txBox="1"/>
          <p:nvPr/>
        </p:nvSpPr>
        <p:spPr>
          <a:xfrm>
            <a:off x="548560" y="4468082"/>
            <a:ext cx="3401276" cy="923330"/>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Also we test about the trapping time to 3s (depends on the fluorescence signal)</a:t>
            </a:r>
            <a:endParaRPr lang="zh-CN" altLang="en-US" dirty="0">
              <a:latin typeface="Times New Roman" panose="02020603050405020304" pitchFamily="18" charset="0"/>
              <a:cs typeface="Times New Roman" panose="02020603050405020304" pitchFamily="18" charset="0"/>
            </a:endParaRPr>
          </a:p>
        </p:txBody>
      </p:sp>
      <p:sp>
        <p:nvSpPr>
          <p:cNvPr id="12" name="文本框 11">
            <a:extLst>
              <a:ext uri="{FF2B5EF4-FFF2-40B4-BE49-F238E27FC236}">
                <a16:creationId xmlns:a16="http://schemas.microsoft.com/office/drawing/2014/main" id="{3F684E6A-CAE1-49DF-9F13-6749A1AA8A84}"/>
              </a:ext>
            </a:extLst>
          </p:cNvPr>
          <p:cNvSpPr txBox="1"/>
          <p:nvPr/>
        </p:nvSpPr>
        <p:spPr>
          <a:xfrm>
            <a:off x="548560" y="448171"/>
            <a:ext cx="6524765" cy="523220"/>
          </a:xfrm>
          <a:prstGeom prst="rect">
            <a:avLst/>
          </a:prstGeom>
          <a:noFill/>
        </p:spPr>
        <p:txBody>
          <a:bodyPr wrap="square">
            <a:spAutoFit/>
          </a:bodyPr>
          <a:lstStyle/>
          <a:p>
            <a:pPr>
              <a:buSzPct val="85000"/>
            </a:pPr>
            <a:r>
              <a:rPr kumimoji="1" lang="en" altLang="zh-CN" sz="28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rPr>
              <a:t>Atom trapping based on optical lattices</a:t>
            </a:r>
          </a:p>
        </p:txBody>
      </p:sp>
      <p:pic>
        <p:nvPicPr>
          <p:cNvPr id="4" name="图片 3">
            <a:extLst>
              <a:ext uri="{FF2B5EF4-FFF2-40B4-BE49-F238E27FC236}">
                <a16:creationId xmlns:a16="http://schemas.microsoft.com/office/drawing/2014/main" id="{9FB80795-C35B-4C75-9556-8466DAAD5135}"/>
              </a:ext>
            </a:extLst>
          </p:cNvPr>
          <p:cNvPicPr>
            <a:picLocks noChangeAspect="1"/>
          </p:cNvPicPr>
          <p:nvPr/>
        </p:nvPicPr>
        <p:blipFill>
          <a:blip r:embed="rId6"/>
          <a:stretch>
            <a:fillRect/>
          </a:stretch>
        </p:blipFill>
        <p:spPr>
          <a:xfrm>
            <a:off x="4217792" y="1262945"/>
            <a:ext cx="7591623" cy="4316277"/>
          </a:xfrm>
          <a:prstGeom prst="rect">
            <a:avLst/>
          </a:prstGeom>
        </p:spPr>
      </p:pic>
      <p:pic>
        <p:nvPicPr>
          <p:cNvPr id="31" name="内容占位符 5">
            <a:extLst>
              <a:ext uri="{FF2B5EF4-FFF2-40B4-BE49-F238E27FC236}">
                <a16:creationId xmlns:a16="http://schemas.microsoft.com/office/drawing/2014/main" id="{4803A4A0-FECF-4447-843F-0F0FF82EC4CC}"/>
              </a:ext>
            </a:extLst>
          </p:cNvPr>
          <p:cNvPicPr>
            <a:picLocks noGrp="1" noChangeAspect="1"/>
          </p:cNvPicPr>
          <p:nvPr>
            <p:ph idx="1"/>
          </p:nvPr>
        </p:nvPicPr>
        <p:blipFill>
          <a:blip r:embed="rId7"/>
          <a:stretch>
            <a:fillRect/>
          </a:stretch>
        </p:blipFill>
        <p:spPr>
          <a:xfrm>
            <a:off x="4217792" y="1270861"/>
            <a:ext cx="7546741" cy="4316277"/>
          </a:xfrm>
        </p:spPr>
      </p:pic>
      <p:sp>
        <p:nvSpPr>
          <p:cNvPr id="5" name="文本框 4">
            <a:extLst>
              <a:ext uri="{FF2B5EF4-FFF2-40B4-BE49-F238E27FC236}">
                <a16:creationId xmlns:a16="http://schemas.microsoft.com/office/drawing/2014/main" id="{BA93E155-0310-4100-B5DC-51892831D00A}"/>
              </a:ext>
            </a:extLst>
          </p:cNvPr>
          <p:cNvSpPr txBox="1"/>
          <p:nvPr/>
        </p:nvSpPr>
        <p:spPr>
          <a:xfrm>
            <a:off x="548560" y="1425446"/>
            <a:ext cx="3401276" cy="923330"/>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Keep ramp, change the period of DDS, add FPGA to the voltage feedback.</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5044322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动作按钮: 空白 8">
            <a:hlinkClick r:id="rId2" action="ppaction://hlinksldjump" highlightClick="1"/>
            <a:extLst>
              <a:ext uri="{FF2B5EF4-FFF2-40B4-BE49-F238E27FC236}">
                <a16:creationId xmlns:a16="http://schemas.microsoft.com/office/drawing/2014/main" id="{F2348848-7F45-4561-9A98-FBB72CBE99DB}"/>
              </a:ext>
            </a:extLst>
          </p:cNvPr>
          <p:cNvSpPr/>
          <p:nvPr/>
        </p:nvSpPr>
        <p:spPr>
          <a:xfrm>
            <a:off x="0" y="449867"/>
            <a:ext cx="371628" cy="446604"/>
          </a:xfrm>
          <a:prstGeom prst="actionButtonBlank">
            <a:avLst/>
          </a:prstGeom>
          <a:solidFill>
            <a:srgbClr val="034E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20876B98-D167-E2D4-B69B-C9BE8F60EED4}"/>
              </a:ext>
            </a:extLst>
          </p:cNvPr>
          <p:cNvSpPr txBox="1"/>
          <p:nvPr/>
        </p:nvSpPr>
        <p:spPr>
          <a:xfrm>
            <a:off x="548561" y="448171"/>
            <a:ext cx="6109138" cy="523220"/>
          </a:xfrm>
          <a:prstGeom prst="rect">
            <a:avLst/>
          </a:prstGeom>
          <a:noFill/>
        </p:spPr>
        <p:txBody>
          <a:bodyPr wrap="square">
            <a:spAutoFit/>
          </a:bodyPr>
          <a:lstStyle/>
          <a:p>
            <a:pPr>
              <a:buSzPct val="85000"/>
            </a:pPr>
            <a:r>
              <a:rPr kumimoji="1" lang="en" altLang="zh-CN" sz="28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rPr>
              <a:t>Combination of cooling methods</a:t>
            </a:r>
          </a:p>
        </p:txBody>
      </p:sp>
      <p:sp>
        <p:nvSpPr>
          <p:cNvPr id="2" name="文本框 1">
            <a:extLst>
              <a:ext uri="{FF2B5EF4-FFF2-40B4-BE49-F238E27FC236}">
                <a16:creationId xmlns:a16="http://schemas.microsoft.com/office/drawing/2014/main" id="{5F0DCCC2-7F78-645A-3540-6D0EB3E03350}"/>
              </a:ext>
            </a:extLst>
          </p:cNvPr>
          <p:cNvSpPr txBox="1"/>
          <p:nvPr/>
        </p:nvSpPr>
        <p:spPr>
          <a:xfrm>
            <a:off x="894052" y="1116736"/>
            <a:ext cx="9953241" cy="798745"/>
          </a:xfrm>
          <a:prstGeom prst="rect">
            <a:avLst/>
          </a:prstGeom>
          <a:noFill/>
        </p:spPr>
        <p:txBody>
          <a:bodyPr wrap="square">
            <a:spAutoFit/>
          </a:bodyPr>
          <a:lstStyle/>
          <a:p>
            <a:pPr algn="l"/>
            <a:r>
              <a:rPr kumimoji="1" lang="en" altLang="zh-CN" sz="2400" b="1" spc="120"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rPr>
              <a:t>(2) </a:t>
            </a:r>
            <a:r>
              <a:rPr lang="en-US" altLang="zh-CN" sz="2400" b="1" dirty="0">
                <a:latin typeface="Times New Roman" panose="02020603050405020304" pitchFamily="18" charset="0"/>
                <a:cs typeface="Times New Roman" panose="02020603050405020304" pitchFamily="18" charset="0"/>
              </a:rPr>
              <a:t>Combination of two atom cooling methods to reach temperature limit</a:t>
            </a:r>
          </a:p>
          <a:p>
            <a:pPr>
              <a:lnSpc>
                <a:spcPct val="120000"/>
              </a:lnSpc>
            </a:pPr>
            <a:r>
              <a:rPr lang="en-US" altLang="zh-CN" sz="2000" b="1" dirty="0">
                <a:latin typeface="Times New Roman" panose="02020603050405020304" pitchFamily="18" charset="0"/>
                <a:cs typeface="Times New Roman" panose="02020603050405020304" pitchFamily="18" charset="0"/>
              </a:rPr>
              <a:t>Research Group: </a:t>
            </a:r>
            <a:r>
              <a:rPr lang="en-US" altLang="zh-CN" sz="2000" dirty="0">
                <a:latin typeface="Times New Roman" panose="02020603050405020304" pitchFamily="18" charset="0"/>
                <a:cs typeface="Times New Roman" panose="02020603050405020304" pitchFamily="18" charset="0"/>
              </a:rPr>
              <a:t>Fiber Cavity QED group supervised by Prof. Chuan-Feng Li</a:t>
            </a:r>
          </a:p>
        </p:txBody>
      </p:sp>
      <p:sp>
        <p:nvSpPr>
          <p:cNvPr id="19" name="灯片编号占位符 2">
            <a:extLst>
              <a:ext uri="{FF2B5EF4-FFF2-40B4-BE49-F238E27FC236}">
                <a16:creationId xmlns:a16="http://schemas.microsoft.com/office/drawing/2014/main" id="{4C9EA3EE-13F5-C8B8-D36D-E711317CEEB5}"/>
              </a:ext>
            </a:extLst>
          </p:cNvPr>
          <p:cNvSpPr>
            <a:spLocks noGrp="1"/>
          </p:cNvSpPr>
          <p:nvPr>
            <p:ph type="sldNum" sz="quarter" idx="12"/>
          </p:nvPr>
        </p:nvSpPr>
        <p:spPr>
          <a:xfrm>
            <a:off x="11679208" y="6298323"/>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13</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13" name="图形 12">
            <a:extLst>
              <a:ext uri="{FF2B5EF4-FFF2-40B4-BE49-F238E27FC236}">
                <a16:creationId xmlns:a16="http://schemas.microsoft.com/office/drawing/2014/main" id="{7F3F6E1D-4DA8-4B56-9F76-FE8036AE9DD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904307" y="448171"/>
            <a:ext cx="2739132" cy="524515"/>
          </a:xfrm>
          <a:prstGeom prst="rect">
            <a:avLst/>
          </a:prstGeom>
          <a:effectLst/>
        </p:spPr>
      </p:pic>
      <p:sp>
        <p:nvSpPr>
          <p:cNvPr id="3" name="文本框 2">
            <a:extLst>
              <a:ext uri="{FF2B5EF4-FFF2-40B4-BE49-F238E27FC236}">
                <a16:creationId xmlns:a16="http://schemas.microsoft.com/office/drawing/2014/main" id="{F5CB1FD7-5632-4007-B454-5F350EF4C85C}"/>
              </a:ext>
            </a:extLst>
          </p:cNvPr>
          <p:cNvSpPr txBox="1"/>
          <p:nvPr/>
        </p:nvSpPr>
        <p:spPr>
          <a:xfrm>
            <a:off x="3679070" y="2068650"/>
            <a:ext cx="4383204"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First try to use simply Langevin equation</a:t>
            </a:r>
            <a:endParaRPr lang="zh-CN" altLang="en-US" dirty="0">
              <a:latin typeface="Times New Roman" panose="02020603050405020304" pitchFamily="18" charset="0"/>
              <a:cs typeface="Times New Roman" panose="02020603050405020304" pitchFamily="18" charset="0"/>
            </a:endParaRPr>
          </a:p>
        </p:txBody>
      </p:sp>
      <p:pic>
        <p:nvPicPr>
          <p:cNvPr id="5" name="图片 4">
            <a:extLst>
              <a:ext uri="{FF2B5EF4-FFF2-40B4-BE49-F238E27FC236}">
                <a16:creationId xmlns:a16="http://schemas.microsoft.com/office/drawing/2014/main" id="{F25B5589-5C9E-4B93-86BD-EA317BD759D2}"/>
              </a:ext>
            </a:extLst>
          </p:cNvPr>
          <p:cNvPicPr>
            <a:picLocks noChangeAspect="1"/>
          </p:cNvPicPr>
          <p:nvPr/>
        </p:nvPicPr>
        <p:blipFill>
          <a:blip r:embed="rId5"/>
          <a:stretch>
            <a:fillRect/>
          </a:stretch>
        </p:blipFill>
        <p:spPr>
          <a:xfrm>
            <a:off x="6150087" y="2591151"/>
            <a:ext cx="5268004" cy="3303400"/>
          </a:xfrm>
          <a:prstGeom prst="rect">
            <a:avLst/>
          </a:prstGeom>
        </p:spPr>
      </p:pic>
      <p:pic>
        <p:nvPicPr>
          <p:cNvPr id="8" name="图片 7">
            <a:extLst>
              <a:ext uri="{FF2B5EF4-FFF2-40B4-BE49-F238E27FC236}">
                <a16:creationId xmlns:a16="http://schemas.microsoft.com/office/drawing/2014/main" id="{EEE82E64-106C-4D2E-9943-74292764C3EC}"/>
              </a:ext>
            </a:extLst>
          </p:cNvPr>
          <p:cNvPicPr>
            <a:picLocks noChangeAspect="1"/>
          </p:cNvPicPr>
          <p:nvPr/>
        </p:nvPicPr>
        <p:blipFill>
          <a:blip r:embed="rId6"/>
          <a:stretch>
            <a:fillRect/>
          </a:stretch>
        </p:blipFill>
        <p:spPr>
          <a:xfrm>
            <a:off x="1068636" y="2557074"/>
            <a:ext cx="4567988" cy="3483292"/>
          </a:xfrm>
          <a:prstGeom prst="rect">
            <a:avLst/>
          </a:prstGeom>
        </p:spPr>
      </p:pic>
    </p:spTree>
    <p:extLst>
      <p:ext uri="{BB962C8B-B14F-4D97-AF65-F5344CB8AC3E}">
        <p14:creationId xmlns:p14="http://schemas.microsoft.com/office/powerpoint/2010/main" val="7675706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灯片编号占位符 2">
            <a:extLst>
              <a:ext uri="{FF2B5EF4-FFF2-40B4-BE49-F238E27FC236}">
                <a16:creationId xmlns:a16="http://schemas.microsoft.com/office/drawing/2014/main" id="{4C9EA3EE-13F5-C8B8-D36D-E711317CEEB5}"/>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14</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13" name="图形 12">
            <a:extLst>
              <a:ext uri="{FF2B5EF4-FFF2-40B4-BE49-F238E27FC236}">
                <a16:creationId xmlns:a16="http://schemas.microsoft.com/office/drawing/2014/main" id="{7F3F6E1D-4DA8-4B56-9F76-FE8036AE9DD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904307" y="448171"/>
            <a:ext cx="2739132" cy="524515"/>
          </a:xfrm>
          <a:prstGeom prst="rect">
            <a:avLst/>
          </a:prstGeom>
          <a:effectLst/>
        </p:spPr>
      </p:pic>
      <p:sp>
        <p:nvSpPr>
          <p:cNvPr id="3" name="文本框 2">
            <a:extLst>
              <a:ext uri="{FF2B5EF4-FFF2-40B4-BE49-F238E27FC236}">
                <a16:creationId xmlns:a16="http://schemas.microsoft.com/office/drawing/2014/main" id="{F5CB1FD7-5632-4007-B454-5F350EF4C85C}"/>
              </a:ext>
            </a:extLst>
          </p:cNvPr>
          <p:cNvSpPr txBox="1"/>
          <p:nvPr/>
        </p:nvSpPr>
        <p:spPr>
          <a:xfrm>
            <a:off x="1022937" y="1434329"/>
            <a:ext cx="10311908"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Then try to solve master equation and Stochastic Schrödinger Equation for Quantum Monte Carlo</a:t>
            </a:r>
          </a:p>
        </p:txBody>
      </p:sp>
      <p:sp>
        <p:nvSpPr>
          <p:cNvPr id="10" name="动作按钮: 空白 9">
            <a:hlinkClick r:id="rId5" action="ppaction://hlinksldjump" highlightClick="1"/>
            <a:extLst>
              <a:ext uri="{FF2B5EF4-FFF2-40B4-BE49-F238E27FC236}">
                <a16:creationId xmlns:a16="http://schemas.microsoft.com/office/drawing/2014/main" id="{135DE445-E280-4CF9-BCE9-D63EFD958ADB}"/>
              </a:ext>
            </a:extLst>
          </p:cNvPr>
          <p:cNvSpPr/>
          <p:nvPr/>
        </p:nvSpPr>
        <p:spPr>
          <a:xfrm>
            <a:off x="0" y="449867"/>
            <a:ext cx="371628" cy="446604"/>
          </a:xfrm>
          <a:prstGeom prst="actionButtonBlank">
            <a:avLst/>
          </a:prstGeom>
          <a:solidFill>
            <a:srgbClr val="034E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42A2BF67-92E6-44CB-9AFC-D30C6B1E7CC4}"/>
              </a:ext>
            </a:extLst>
          </p:cNvPr>
          <p:cNvSpPr txBox="1"/>
          <p:nvPr/>
        </p:nvSpPr>
        <p:spPr>
          <a:xfrm>
            <a:off x="548561" y="448171"/>
            <a:ext cx="7108802" cy="523220"/>
          </a:xfrm>
          <a:prstGeom prst="rect">
            <a:avLst/>
          </a:prstGeom>
          <a:noFill/>
        </p:spPr>
        <p:txBody>
          <a:bodyPr wrap="square">
            <a:spAutoFit/>
          </a:bodyPr>
          <a:lstStyle/>
          <a:p>
            <a:pPr>
              <a:buSzPct val="85000"/>
            </a:pPr>
            <a:r>
              <a:rPr kumimoji="1" lang="en" altLang="zh-CN" sz="28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rPr>
              <a:t>Combination of cooling methods</a:t>
            </a:r>
            <a:endParaRPr kumimoji="1" lang="en" altLang="zh-CN" sz="2800" b="1" dirty="0">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endParaRPr>
          </a:p>
        </p:txBody>
      </p:sp>
      <p:pic>
        <p:nvPicPr>
          <p:cNvPr id="4" name="图片 3">
            <a:extLst>
              <a:ext uri="{FF2B5EF4-FFF2-40B4-BE49-F238E27FC236}">
                <a16:creationId xmlns:a16="http://schemas.microsoft.com/office/drawing/2014/main" id="{59D28638-6C8C-4AEC-BC72-396C06583B2E}"/>
              </a:ext>
            </a:extLst>
          </p:cNvPr>
          <p:cNvPicPr>
            <a:picLocks noChangeAspect="1"/>
          </p:cNvPicPr>
          <p:nvPr/>
        </p:nvPicPr>
        <p:blipFill rotWithShape="1">
          <a:blip r:embed="rId6"/>
          <a:srcRect l="6818" t="6855" r="7377" b="4113"/>
          <a:stretch/>
        </p:blipFill>
        <p:spPr>
          <a:xfrm>
            <a:off x="6348502" y="2122459"/>
            <a:ext cx="5111610" cy="3182266"/>
          </a:xfrm>
          <a:prstGeom prst="rect">
            <a:avLst/>
          </a:prstGeom>
        </p:spPr>
      </p:pic>
      <p:pic>
        <p:nvPicPr>
          <p:cNvPr id="5" name="图形 4">
            <a:extLst>
              <a:ext uri="{FF2B5EF4-FFF2-40B4-BE49-F238E27FC236}">
                <a16:creationId xmlns:a16="http://schemas.microsoft.com/office/drawing/2014/main" id="{57FF215A-0918-4AE8-B7AE-EECB44F9D0DA}"/>
              </a:ext>
            </a:extLst>
          </p:cNvPr>
          <p:cNvPicPr>
            <a:picLocks noChangeAspect="1"/>
          </p:cNvPicPr>
          <p:nvPr/>
        </p:nvPicPr>
        <p:blipFill rotWithShape="1">
          <a:blip r:embed="rId7">
            <a:extLst>
              <a:ext uri="{96DAC541-7B7A-43D3-8B79-37D633B846F1}">
                <asvg:svgBlip xmlns:asvg="http://schemas.microsoft.com/office/drawing/2016/SVG/main" r:embed="rId8"/>
              </a:ext>
            </a:extLst>
          </a:blip>
          <a:srcRect l="7103" t="7753" r="10741" b="1867"/>
          <a:stretch/>
        </p:blipFill>
        <p:spPr>
          <a:xfrm>
            <a:off x="977664" y="2122459"/>
            <a:ext cx="4821253" cy="3182266"/>
          </a:xfrm>
          <a:prstGeom prst="rect">
            <a:avLst/>
          </a:prstGeom>
        </p:spPr>
      </p:pic>
      <p:sp>
        <p:nvSpPr>
          <p:cNvPr id="12" name="文本框 11">
            <a:extLst>
              <a:ext uri="{FF2B5EF4-FFF2-40B4-BE49-F238E27FC236}">
                <a16:creationId xmlns:a16="http://schemas.microsoft.com/office/drawing/2014/main" id="{0F609776-335A-4845-A0B2-C7DDD608C67A}"/>
              </a:ext>
            </a:extLst>
          </p:cNvPr>
          <p:cNvSpPr txBox="1"/>
          <p:nvPr/>
        </p:nvSpPr>
        <p:spPr>
          <a:xfrm>
            <a:off x="977664" y="5433706"/>
            <a:ext cx="10357181" cy="646331"/>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What we can do using the system: apply the new cooling method to our Rb system to reach lower temperature</a:t>
            </a:r>
          </a:p>
          <a:p>
            <a:r>
              <a:rPr lang="en-US" altLang="zh-CN" dirty="0">
                <a:latin typeface="Times New Roman" panose="02020603050405020304" pitchFamily="18" charset="0"/>
                <a:cs typeface="Times New Roman" panose="02020603050405020304" pitchFamily="18" charset="0"/>
              </a:rPr>
              <a:t>In the future (probably next year), we’ll deploy the new method to our existing system to confirm.</a:t>
            </a:r>
            <a:endParaRPr lang="zh-CN" altLang="en-US" dirty="0"/>
          </a:p>
        </p:txBody>
      </p:sp>
    </p:spTree>
    <p:extLst>
      <p:ext uri="{BB962C8B-B14F-4D97-AF65-F5344CB8AC3E}">
        <p14:creationId xmlns:p14="http://schemas.microsoft.com/office/powerpoint/2010/main" val="242339829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5F0DCCC2-7F78-645A-3540-6D0EB3E03350}"/>
              </a:ext>
            </a:extLst>
          </p:cNvPr>
          <p:cNvSpPr txBox="1"/>
          <p:nvPr/>
        </p:nvSpPr>
        <p:spPr>
          <a:xfrm>
            <a:off x="894052" y="1116736"/>
            <a:ext cx="9953241" cy="872611"/>
          </a:xfrm>
          <a:prstGeom prst="rect">
            <a:avLst/>
          </a:prstGeom>
          <a:noFill/>
        </p:spPr>
        <p:txBody>
          <a:bodyPr wrap="square">
            <a:spAutoFit/>
          </a:bodyPr>
          <a:lstStyle/>
          <a:p>
            <a:pPr>
              <a:lnSpc>
                <a:spcPct val="120000"/>
              </a:lnSpc>
            </a:pPr>
            <a:r>
              <a:rPr kumimoji="1" lang="en" altLang="zh-CN" sz="2400" b="1" spc="120"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rPr>
              <a:t>(3) </a:t>
            </a:r>
            <a:r>
              <a:rPr lang="en-US" altLang="zh-CN" sz="2400" b="1" i="0" dirty="0">
                <a:effectLst/>
                <a:latin typeface="Times New Roman" panose="02020603050405020304" pitchFamily="18" charset="0"/>
                <a:cs typeface="Times New Roman" panose="02020603050405020304" pitchFamily="18" charset="0"/>
              </a:rPr>
              <a:t>Single photon emitter creation in few layer 2D materials</a:t>
            </a:r>
          </a:p>
          <a:p>
            <a:pPr>
              <a:lnSpc>
                <a:spcPct val="120000"/>
              </a:lnSpc>
            </a:pPr>
            <a:r>
              <a:rPr lang="en-US" altLang="zh-CN" sz="2000" b="1" dirty="0">
                <a:latin typeface="Times New Roman" panose="02020603050405020304" pitchFamily="18" charset="0"/>
                <a:cs typeface="Times New Roman" panose="02020603050405020304" pitchFamily="18" charset="0"/>
              </a:rPr>
              <a:t>Research Group: </a:t>
            </a:r>
            <a:r>
              <a:rPr lang="en-US" altLang="zh-CN" sz="2000" b="0" i="0" dirty="0">
                <a:effectLst/>
                <a:latin typeface="Times New Roman" panose="02020603050405020304" pitchFamily="18" charset="0"/>
                <a:cs typeface="Times New Roman" panose="02020603050405020304" pitchFamily="18" charset="0"/>
              </a:rPr>
              <a:t>SCOPE Lab led by Prof. Shengxi Huang</a:t>
            </a:r>
            <a:endParaRPr lang="zh-CN" altLang="en-US" sz="2000" dirty="0">
              <a:latin typeface="Times New Roman" panose="02020603050405020304" pitchFamily="18" charset="0"/>
              <a:cs typeface="Times New Roman" panose="02020603050405020304" pitchFamily="18" charset="0"/>
            </a:endParaRPr>
          </a:p>
        </p:txBody>
      </p:sp>
      <p:sp>
        <p:nvSpPr>
          <p:cNvPr id="19" name="灯片编号占位符 2">
            <a:extLst>
              <a:ext uri="{FF2B5EF4-FFF2-40B4-BE49-F238E27FC236}">
                <a16:creationId xmlns:a16="http://schemas.microsoft.com/office/drawing/2014/main" id="{4C9EA3EE-13F5-C8B8-D36D-E711317CEEB5}"/>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15</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1026" name="Picture 2">
            <a:extLst>
              <a:ext uri="{FF2B5EF4-FFF2-40B4-BE49-F238E27FC236}">
                <a16:creationId xmlns:a16="http://schemas.microsoft.com/office/drawing/2014/main" id="{BDB771E9-016A-4BE6-865A-F4B679FB95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78748" y="2920893"/>
            <a:ext cx="4983847" cy="3488936"/>
          </a:xfrm>
          <a:prstGeom prst="rect">
            <a:avLst/>
          </a:prstGeom>
          <a:noFill/>
          <a:extLst>
            <a:ext uri="{909E8E84-426E-40DD-AFC4-6F175D3DCCD1}">
              <a14:hiddenFill xmlns:a14="http://schemas.microsoft.com/office/drawing/2010/main">
                <a:solidFill>
                  <a:srgbClr val="FFFFFF"/>
                </a:solidFill>
              </a14:hiddenFill>
            </a:ext>
          </a:extLst>
        </p:spPr>
      </p:pic>
      <p:sp>
        <p:nvSpPr>
          <p:cNvPr id="8" name="动作按钮: 空白 7">
            <a:hlinkClick r:id="rId3" action="ppaction://hlinksldjump" highlightClick="1"/>
            <a:extLst>
              <a:ext uri="{FF2B5EF4-FFF2-40B4-BE49-F238E27FC236}">
                <a16:creationId xmlns:a16="http://schemas.microsoft.com/office/drawing/2014/main" id="{C3150E4F-B6FF-44BA-9389-CAF5F6D2947E}"/>
              </a:ext>
            </a:extLst>
          </p:cNvPr>
          <p:cNvSpPr/>
          <p:nvPr/>
        </p:nvSpPr>
        <p:spPr>
          <a:xfrm>
            <a:off x="0" y="449867"/>
            <a:ext cx="371628" cy="446604"/>
          </a:xfrm>
          <a:prstGeom prst="actionButtonBlank">
            <a:avLst/>
          </a:prstGeom>
          <a:solidFill>
            <a:srgbClr val="00216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2B2BF309-199F-45C3-813F-AC4F1DE89DA1}"/>
              </a:ext>
            </a:extLst>
          </p:cNvPr>
          <p:cNvSpPr txBox="1"/>
          <p:nvPr/>
        </p:nvSpPr>
        <p:spPr>
          <a:xfrm>
            <a:off x="548561" y="448171"/>
            <a:ext cx="6109138" cy="523220"/>
          </a:xfrm>
          <a:prstGeom prst="rect">
            <a:avLst/>
          </a:prstGeom>
          <a:noFill/>
        </p:spPr>
        <p:txBody>
          <a:bodyPr wrap="square">
            <a:spAutoFit/>
          </a:bodyPr>
          <a:lstStyle/>
          <a:p>
            <a:pPr>
              <a:buSzPct val="85000"/>
            </a:pPr>
            <a:r>
              <a:rPr kumimoji="1" lang="en" altLang="zh-CN" sz="2800" b="1" dirty="0">
                <a:solidFill>
                  <a:srgbClr val="002169"/>
                </a:solidFill>
                <a:latin typeface="Times New Roman" panose="02020603050405020304" pitchFamily="18" charset="0"/>
                <a:ea typeface="Microsoft YaHei" panose="020B0503020204020204" pitchFamily="34" charset="-122"/>
                <a:cs typeface="Times New Roman" panose="02020603050405020304" pitchFamily="18" charset="0"/>
              </a:rPr>
              <a:t>Single photon emission in 2D materials</a:t>
            </a:r>
          </a:p>
        </p:txBody>
      </p:sp>
      <p:pic>
        <p:nvPicPr>
          <p:cNvPr id="11" name="图形 10">
            <a:extLst>
              <a:ext uri="{FF2B5EF4-FFF2-40B4-BE49-F238E27FC236}">
                <a16:creationId xmlns:a16="http://schemas.microsoft.com/office/drawing/2014/main" id="{2FE1948B-3540-4614-ADD9-B04BC132D3B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100789" y="332660"/>
            <a:ext cx="1542650" cy="563811"/>
          </a:xfrm>
          <a:prstGeom prst="rect">
            <a:avLst/>
          </a:prstGeom>
        </p:spPr>
      </p:pic>
      <p:sp>
        <p:nvSpPr>
          <p:cNvPr id="12" name="文本框 11">
            <a:extLst>
              <a:ext uri="{FF2B5EF4-FFF2-40B4-BE49-F238E27FC236}">
                <a16:creationId xmlns:a16="http://schemas.microsoft.com/office/drawing/2014/main" id="{49AC3027-644E-4A34-BE85-BFF19A615220}"/>
              </a:ext>
            </a:extLst>
          </p:cNvPr>
          <p:cNvSpPr txBox="1"/>
          <p:nvPr/>
        </p:nvSpPr>
        <p:spPr>
          <a:xfrm>
            <a:off x="2017534" y="2209612"/>
            <a:ext cx="8083255" cy="646331"/>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Proposed to</a:t>
            </a:r>
            <a:r>
              <a:rPr lang="zh-CN" altLang="en-US" dirty="0">
                <a:latin typeface="Times New Roman" panose="02020603050405020304" pitchFamily="18" charset="0"/>
                <a:cs typeface="Times New Roman" panose="02020603050405020304" pitchFamily="18" charset="0"/>
              </a:rPr>
              <a:t> introduce effective means to mitigate the broad defect-bound excitonic emission in WSe</a:t>
            </a:r>
            <a:r>
              <a:rPr lang="en-US" altLang="zh-CN" dirty="0">
                <a:latin typeface="Times New Roman" panose="02020603050405020304" pitchFamily="18" charset="0"/>
                <a:cs typeface="Times New Roman" panose="02020603050405020304" pitchFamily="18" charset="0"/>
              </a:rPr>
              <a:t>2 and reveal the intrinsic purity limit of the single photon emitter</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8408186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灯片编号占位符 2">
            <a:extLst>
              <a:ext uri="{FF2B5EF4-FFF2-40B4-BE49-F238E27FC236}">
                <a16:creationId xmlns:a16="http://schemas.microsoft.com/office/drawing/2014/main" id="{4C9EA3EE-13F5-C8B8-D36D-E711317CEEB5}"/>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16</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6" name="图形 5">
            <a:extLst>
              <a:ext uri="{FF2B5EF4-FFF2-40B4-BE49-F238E27FC236}">
                <a16:creationId xmlns:a16="http://schemas.microsoft.com/office/drawing/2014/main" id="{23D78302-4EC2-42AF-8A48-5682466D24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100789" y="332660"/>
            <a:ext cx="1542650" cy="563811"/>
          </a:xfrm>
          <a:prstGeom prst="rect">
            <a:avLst/>
          </a:prstGeom>
        </p:spPr>
      </p:pic>
      <p:pic>
        <p:nvPicPr>
          <p:cNvPr id="3" name="图片 2">
            <a:extLst>
              <a:ext uri="{FF2B5EF4-FFF2-40B4-BE49-F238E27FC236}">
                <a16:creationId xmlns:a16="http://schemas.microsoft.com/office/drawing/2014/main" id="{DE7B4BC4-AD03-4403-8636-74E0E2AFB624}"/>
              </a:ext>
            </a:extLst>
          </p:cNvPr>
          <p:cNvPicPr>
            <a:picLocks noChangeAspect="1"/>
          </p:cNvPicPr>
          <p:nvPr/>
        </p:nvPicPr>
        <p:blipFill>
          <a:blip r:embed="rId4"/>
          <a:stretch>
            <a:fillRect/>
          </a:stretch>
        </p:blipFill>
        <p:spPr>
          <a:xfrm>
            <a:off x="2572760" y="1080174"/>
            <a:ext cx="7046477" cy="2348826"/>
          </a:xfrm>
          <a:prstGeom prst="rect">
            <a:avLst/>
          </a:prstGeom>
        </p:spPr>
      </p:pic>
      <p:sp>
        <p:nvSpPr>
          <p:cNvPr id="10" name="文本框 9">
            <a:extLst>
              <a:ext uri="{FF2B5EF4-FFF2-40B4-BE49-F238E27FC236}">
                <a16:creationId xmlns:a16="http://schemas.microsoft.com/office/drawing/2014/main" id="{B9C71A9B-86E5-47FD-AC28-66A08256FDAB}"/>
              </a:ext>
            </a:extLst>
          </p:cNvPr>
          <p:cNvSpPr txBox="1"/>
          <p:nvPr/>
        </p:nvSpPr>
        <p:spPr>
          <a:xfrm>
            <a:off x="1946086" y="4795734"/>
            <a:ext cx="8299822" cy="923330"/>
          </a:xfrm>
          <a:prstGeom prst="rect">
            <a:avLst/>
          </a:prstGeom>
          <a:noFill/>
        </p:spPr>
        <p:txBody>
          <a:bodyPr wrap="square">
            <a:spAutoFit/>
          </a:bodyPr>
          <a:lstStyle/>
          <a:p>
            <a:r>
              <a:rPr lang="zh-CN" altLang="en-US" dirty="0">
                <a:latin typeface="Times New Roman" panose="02020603050405020304" pitchFamily="18" charset="0"/>
                <a:cs typeface="Times New Roman" panose="02020603050405020304" pitchFamily="18" charset="0"/>
              </a:rPr>
              <a:t>In this work,  we employ polarization-resolved photoluminescence measurements and various g² measurement techniques to systematically investigate the purity of single-photon emitters in both monolayer and bilayer WSe</a:t>
            </a:r>
            <a:r>
              <a:rPr lang="en-US" altLang="zh-CN" dirty="0">
                <a:latin typeface="Times New Roman" panose="02020603050405020304" pitchFamily="18" charset="0"/>
                <a:cs typeface="Times New Roman" panose="02020603050405020304" pitchFamily="18" charset="0"/>
              </a:rPr>
              <a:t>2</a:t>
            </a:r>
            <a:r>
              <a:rPr lang="zh-CN" altLang="en-US" dirty="0">
                <a:latin typeface="Times New Roman" panose="02020603050405020304" pitchFamily="18" charset="0"/>
                <a:cs typeface="Times New Roman" panose="02020603050405020304" pitchFamily="18" charset="0"/>
              </a:rPr>
              <a:t>. </a:t>
            </a:r>
          </a:p>
        </p:txBody>
      </p:sp>
      <p:sp>
        <p:nvSpPr>
          <p:cNvPr id="13" name="文本框 12">
            <a:extLst>
              <a:ext uri="{FF2B5EF4-FFF2-40B4-BE49-F238E27FC236}">
                <a16:creationId xmlns:a16="http://schemas.microsoft.com/office/drawing/2014/main" id="{CBB9FED6-96F5-46C3-9C69-A1FF28B70971}"/>
              </a:ext>
            </a:extLst>
          </p:cNvPr>
          <p:cNvSpPr txBox="1"/>
          <p:nvPr/>
        </p:nvSpPr>
        <p:spPr>
          <a:xfrm>
            <a:off x="1081765" y="3537783"/>
            <a:ext cx="10028465" cy="1200329"/>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Several problems still hinder the applications of SPEs in 2D materials in the quantum information process. The imperfections give rise to classical light emissions across a broad spectral range, overlapping with the SPE wavelength. Such emissions cannot be effectively filtered out, thereby compromising the purity of SPE emission to a degree that renders it impractical.</a:t>
            </a:r>
            <a:endParaRPr lang="zh-CN" altLang="en-US" dirty="0">
              <a:latin typeface="Times New Roman" panose="02020603050405020304" pitchFamily="18" charset="0"/>
              <a:cs typeface="Times New Roman" panose="02020603050405020304" pitchFamily="18" charset="0"/>
            </a:endParaRPr>
          </a:p>
        </p:txBody>
      </p:sp>
      <p:sp>
        <p:nvSpPr>
          <p:cNvPr id="11" name="动作按钮: 空白 10">
            <a:hlinkClick r:id="rId5" action="ppaction://hlinksldjump" highlightClick="1"/>
            <a:extLst>
              <a:ext uri="{FF2B5EF4-FFF2-40B4-BE49-F238E27FC236}">
                <a16:creationId xmlns:a16="http://schemas.microsoft.com/office/drawing/2014/main" id="{1A4F0DE3-1CCF-456E-A382-682DAD51B364}"/>
              </a:ext>
            </a:extLst>
          </p:cNvPr>
          <p:cNvSpPr/>
          <p:nvPr/>
        </p:nvSpPr>
        <p:spPr>
          <a:xfrm>
            <a:off x="0" y="449867"/>
            <a:ext cx="371628" cy="446604"/>
          </a:xfrm>
          <a:prstGeom prst="actionButtonBlank">
            <a:avLst/>
          </a:prstGeom>
          <a:solidFill>
            <a:srgbClr val="00216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898F7C79-D327-4180-8727-DA26FA0C4665}"/>
              </a:ext>
            </a:extLst>
          </p:cNvPr>
          <p:cNvSpPr txBox="1"/>
          <p:nvPr/>
        </p:nvSpPr>
        <p:spPr>
          <a:xfrm>
            <a:off x="548561" y="448171"/>
            <a:ext cx="6109138" cy="523220"/>
          </a:xfrm>
          <a:prstGeom prst="rect">
            <a:avLst/>
          </a:prstGeom>
          <a:noFill/>
        </p:spPr>
        <p:txBody>
          <a:bodyPr wrap="square">
            <a:spAutoFit/>
          </a:bodyPr>
          <a:lstStyle/>
          <a:p>
            <a:pPr>
              <a:buSzPct val="85000"/>
            </a:pPr>
            <a:r>
              <a:rPr kumimoji="1" lang="en" altLang="zh-CN" sz="2800" b="1" dirty="0">
                <a:solidFill>
                  <a:srgbClr val="002169"/>
                </a:solidFill>
                <a:latin typeface="Times New Roman" panose="02020603050405020304" pitchFamily="18" charset="0"/>
                <a:ea typeface="Microsoft YaHei" panose="020B0503020204020204" pitchFamily="34" charset="-122"/>
                <a:cs typeface="Times New Roman" panose="02020603050405020304" pitchFamily="18" charset="0"/>
              </a:rPr>
              <a:t>Single photon emission in 2D materials</a:t>
            </a:r>
          </a:p>
        </p:txBody>
      </p:sp>
    </p:spTree>
    <p:extLst>
      <p:ext uri="{BB962C8B-B14F-4D97-AF65-F5344CB8AC3E}">
        <p14:creationId xmlns:p14="http://schemas.microsoft.com/office/powerpoint/2010/main" val="152167823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灯片编号占位符 2">
            <a:extLst>
              <a:ext uri="{FF2B5EF4-FFF2-40B4-BE49-F238E27FC236}">
                <a16:creationId xmlns:a16="http://schemas.microsoft.com/office/drawing/2014/main" id="{4C9EA3EE-13F5-C8B8-D36D-E711317CEEB5}"/>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17</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6" name="图形 5">
            <a:extLst>
              <a:ext uri="{FF2B5EF4-FFF2-40B4-BE49-F238E27FC236}">
                <a16:creationId xmlns:a16="http://schemas.microsoft.com/office/drawing/2014/main" id="{23D78302-4EC2-42AF-8A48-5682466D249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100789" y="332660"/>
            <a:ext cx="1542650" cy="563811"/>
          </a:xfrm>
          <a:prstGeom prst="rect">
            <a:avLst/>
          </a:prstGeom>
        </p:spPr>
      </p:pic>
      <p:pic>
        <p:nvPicPr>
          <p:cNvPr id="11" name="图片 10">
            <a:extLst>
              <a:ext uri="{FF2B5EF4-FFF2-40B4-BE49-F238E27FC236}">
                <a16:creationId xmlns:a16="http://schemas.microsoft.com/office/drawing/2014/main" id="{971E6CE8-7C5A-497E-BF2A-0B1F2C852AFC}"/>
              </a:ext>
            </a:extLst>
          </p:cNvPr>
          <p:cNvPicPr>
            <a:picLocks noChangeAspect="1"/>
          </p:cNvPicPr>
          <p:nvPr/>
        </p:nvPicPr>
        <p:blipFill>
          <a:blip r:embed="rId5"/>
          <a:stretch>
            <a:fillRect/>
          </a:stretch>
        </p:blipFill>
        <p:spPr>
          <a:xfrm>
            <a:off x="1760070" y="971391"/>
            <a:ext cx="8671859" cy="3752880"/>
          </a:xfrm>
          <a:prstGeom prst="rect">
            <a:avLst/>
          </a:prstGeom>
        </p:spPr>
      </p:pic>
      <p:sp>
        <p:nvSpPr>
          <p:cNvPr id="16" name="文本框 15">
            <a:extLst>
              <a:ext uri="{FF2B5EF4-FFF2-40B4-BE49-F238E27FC236}">
                <a16:creationId xmlns:a16="http://schemas.microsoft.com/office/drawing/2014/main" id="{DD306336-DCF1-4C4A-ACE0-1ECB0D9A625A}"/>
              </a:ext>
            </a:extLst>
          </p:cNvPr>
          <p:cNvSpPr txBox="1"/>
          <p:nvPr/>
        </p:nvSpPr>
        <p:spPr>
          <a:xfrm>
            <a:off x="1662248" y="4671297"/>
            <a:ext cx="9388929" cy="1754326"/>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A monolayer WSe2 flake encapsulated by thin h-BN flakes was prepared using polymer-stamp assisted dry transfer techniques and then transferred onto a Si/SiO2 substrate with predefined dielectric nanopillar array.</a:t>
            </a:r>
          </a:p>
          <a:p>
            <a:r>
              <a:rPr lang="en-US" altLang="zh-CN" dirty="0">
                <a:latin typeface="Times New Roman" panose="02020603050405020304" pitchFamily="18" charset="0"/>
                <a:cs typeface="Times New Roman" panose="02020603050405020304" pitchFamily="18" charset="0"/>
              </a:rPr>
              <a:t>The grey dots are the nanopillars. </a:t>
            </a:r>
            <a:r>
              <a:rPr lang="en-US" altLang="zh-CN" dirty="0" err="1">
                <a:latin typeface="Times New Roman" panose="02020603050405020304" pitchFamily="18" charset="0"/>
                <a:cs typeface="Times New Roman" panose="02020603050405020304" pitchFamily="18" charset="0"/>
              </a:rPr>
              <a:t>Fig.b</a:t>
            </a:r>
            <a:r>
              <a:rPr lang="en-US" altLang="zh-CN" dirty="0">
                <a:latin typeface="Times New Roman" panose="02020603050405020304" pitchFamily="18" charset="0"/>
                <a:cs typeface="Times New Roman" panose="02020603050405020304" pitchFamily="18" charset="0"/>
              </a:rPr>
              <a:t> shows the PL intensity mapping of the sample at 10 K. On top of the nanopillars, the PL intensities are much higher than those of the off-pillar flat regions. Ultra-sharp and bright emissions can be seen at cryogenetic temperatures. </a:t>
            </a:r>
            <a:endParaRPr lang="zh-CN" altLang="en-US" dirty="0">
              <a:latin typeface="Times New Roman" panose="02020603050405020304" pitchFamily="18" charset="0"/>
              <a:cs typeface="Times New Roman" panose="02020603050405020304" pitchFamily="18" charset="0"/>
            </a:endParaRPr>
          </a:p>
        </p:txBody>
      </p:sp>
      <p:sp>
        <p:nvSpPr>
          <p:cNvPr id="8" name="动作按钮: 空白 7">
            <a:hlinkClick r:id="rId6" action="ppaction://hlinksldjump" highlightClick="1"/>
            <a:extLst>
              <a:ext uri="{FF2B5EF4-FFF2-40B4-BE49-F238E27FC236}">
                <a16:creationId xmlns:a16="http://schemas.microsoft.com/office/drawing/2014/main" id="{C58EB9BD-A036-4F4D-B938-CA3BCF0CF6B6}"/>
              </a:ext>
            </a:extLst>
          </p:cNvPr>
          <p:cNvSpPr/>
          <p:nvPr/>
        </p:nvSpPr>
        <p:spPr>
          <a:xfrm>
            <a:off x="0" y="449867"/>
            <a:ext cx="371628" cy="446604"/>
          </a:xfrm>
          <a:prstGeom prst="actionButtonBlank">
            <a:avLst/>
          </a:prstGeom>
          <a:solidFill>
            <a:srgbClr val="00216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571ADEB4-885E-4E25-AE89-7FD4CA22025A}"/>
              </a:ext>
            </a:extLst>
          </p:cNvPr>
          <p:cNvSpPr txBox="1"/>
          <p:nvPr/>
        </p:nvSpPr>
        <p:spPr>
          <a:xfrm>
            <a:off x="548561" y="448171"/>
            <a:ext cx="6109138" cy="523220"/>
          </a:xfrm>
          <a:prstGeom prst="rect">
            <a:avLst/>
          </a:prstGeom>
          <a:noFill/>
        </p:spPr>
        <p:txBody>
          <a:bodyPr wrap="square">
            <a:spAutoFit/>
          </a:bodyPr>
          <a:lstStyle/>
          <a:p>
            <a:pPr>
              <a:buSzPct val="85000"/>
            </a:pPr>
            <a:r>
              <a:rPr kumimoji="1" lang="en" altLang="zh-CN" sz="2800" b="1" dirty="0">
                <a:solidFill>
                  <a:srgbClr val="002169"/>
                </a:solidFill>
                <a:latin typeface="Times New Roman" panose="02020603050405020304" pitchFamily="18" charset="0"/>
                <a:ea typeface="Microsoft YaHei" panose="020B0503020204020204" pitchFamily="34" charset="-122"/>
                <a:cs typeface="Times New Roman" panose="02020603050405020304" pitchFamily="18" charset="0"/>
              </a:rPr>
              <a:t>Single photon emission in 2D materials</a:t>
            </a:r>
          </a:p>
        </p:txBody>
      </p:sp>
    </p:spTree>
    <p:extLst>
      <p:ext uri="{BB962C8B-B14F-4D97-AF65-F5344CB8AC3E}">
        <p14:creationId xmlns:p14="http://schemas.microsoft.com/office/powerpoint/2010/main" val="283192854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灯片编号占位符 2">
            <a:extLst>
              <a:ext uri="{FF2B5EF4-FFF2-40B4-BE49-F238E27FC236}">
                <a16:creationId xmlns:a16="http://schemas.microsoft.com/office/drawing/2014/main" id="{4C9EA3EE-13F5-C8B8-D36D-E711317CEEB5}"/>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18</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6" name="图形 5">
            <a:extLst>
              <a:ext uri="{FF2B5EF4-FFF2-40B4-BE49-F238E27FC236}">
                <a16:creationId xmlns:a16="http://schemas.microsoft.com/office/drawing/2014/main" id="{23D78302-4EC2-42AF-8A48-5682466D24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100789" y="332660"/>
            <a:ext cx="1542650" cy="563811"/>
          </a:xfrm>
          <a:prstGeom prst="rect">
            <a:avLst/>
          </a:prstGeom>
        </p:spPr>
      </p:pic>
      <p:pic>
        <p:nvPicPr>
          <p:cNvPr id="3" name="图片 2">
            <a:extLst>
              <a:ext uri="{FF2B5EF4-FFF2-40B4-BE49-F238E27FC236}">
                <a16:creationId xmlns:a16="http://schemas.microsoft.com/office/drawing/2014/main" id="{9DF44097-AD3E-49C0-8A10-DB34DB4D1510}"/>
              </a:ext>
            </a:extLst>
          </p:cNvPr>
          <p:cNvPicPr>
            <a:picLocks noChangeAspect="1"/>
          </p:cNvPicPr>
          <p:nvPr/>
        </p:nvPicPr>
        <p:blipFill>
          <a:blip r:embed="rId4"/>
          <a:stretch>
            <a:fillRect/>
          </a:stretch>
        </p:blipFill>
        <p:spPr>
          <a:xfrm>
            <a:off x="2779262" y="954899"/>
            <a:ext cx="6633474" cy="3341752"/>
          </a:xfrm>
          <a:prstGeom prst="rect">
            <a:avLst/>
          </a:prstGeom>
        </p:spPr>
      </p:pic>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CBF18492-824D-4612-A529-522F179D5DA2}"/>
                  </a:ext>
                </a:extLst>
              </p:cNvPr>
              <p:cNvSpPr txBox="1"/>
              <p:nvPr/>
            </p:nvSpPr>
            <p:spPr>
              <a:xfrm>
                <a:off x="1760763" y="4648994"/>
                <a:ext cx="8670471" cy="1754326"/>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Cross-polarization exhibited notably high purity with both 532 nm and 633 nm excitation wavelengths. </a:t>
                </a:r>
              </a:p>
              <a:p>
                <a:r>
                  <a:rPr lang="en-US" altLang="zh-CN" dirty="0">
                    <a:latin typeface="Times New Roman" panose="02020603050405020304" pitchFamily="18" charset="0"/>
                    <a:cs typeface="Times New Roman" panose="02020603050405020304" pitchFamily="18" charset="0"/>
                  </a:rPr>
                  <a:t>In contrast, without polariza-trion selection and under co-polarization conditions, the purity was considerably lower, with </a:t>
                </a:r>
                <a14:m>
                  <m:oMath xmlns:m="http://schemas.openxmlformats.org/officeDocument/2006/math">
                    <m:sSup>
                      <m:sSupPr>
                        <m:ctrlPr>
                          <a:rPr lang="en-US" altLang="zh-CN" i="1" smtClean="0">
                            <a:latin typeface="Cambria Math" panose="02040503050406030204" pitchFamily="18" charset="0"/>
                            <a:cs typeface="Times New Roman" panose="02020603050405020304" pitchFamily="18" charset="0"/>
                          </a:rPr>
                        </m:ctrlPr>
                      </m:sSupPr>
                      <m:e>
                        <m:r>
                          <a:rPr lang="en-US" altLang="zh-CN" b="0" i="1" smtClean="0">
                            <a:latin typeface="Cambria Math" panose="02040503050406030204" pitchFamily="18" charset="0"/>
                            <a:cs typeface="Times New Roman" panose="02020603050405020304" pitchFamily="18" charset="0"/>
                          </a:rPr>
                          <m:t>𝑔</m:t>
                        </m:r>
                      </m:e>
                      <m:sup>
                        <m:r>
                          <a:rPr lang="en-US" altLang="zh-CN" b="0" i="1" smtClean="0">
                            <a:latin typeface="Cambria Math" panose="02040503050406030204" pitchFamily="18" charset="0"/>
                            <a:cs typeface="Times New Roman" panose="02020603050405020304" pitchFamily="18" charset="0"/>
                          </a:rPr>
                          <m:t>2</m:t>
                        </m:r>
                      </m:sup>
                    </m:sSup>
                    <m:r>
                      <a:rPr lang="en-US" altLang="zh-CN" b="0" i="1" smtClean="0">
                        <a:latin typeface="Cambria Math" panose="02040503050406030204" pitchFamily="18" charset="0"/>
                        <a:cs typeface="Times New Roman" panose="02020603050405020304" pitchFamily="18" charset="0"/>
                      </a:rPr>
                      <m:t>(0)</m:t>
                    </m:r>
                  </m:oMath>
                </a14:m>
                <a:r>
                  <a:rPr lang="en-US" altLang="zh-CN" dirty="0">
                    <a:latin typeface="Times New Roman" panose="02020603050405020304" pitchFamily="18" charset="0"/>
                    <a:cs typeface="Times New Roman" panose="02020603050405020304" pitchFamily="18" charset="0"/>
                  </a:rPr>
                  <a:t> values even larger than 0.5.</a:t>
                </a:r>
                <a:r>
                  <a:rPr lang="zh-CN" altLang="en-US" dirty="0">
                    <a:latin typeface="Times New Roman" panose="02020603050405020304" pitchFamily="18" charset="0"/>
                    <a:cs typeface="Times New Roman" panose="02020603050405020304" pitchFamily="18" charset="0"/>
                  </a:rPr>
                  <a:t> </a:t>
                </a:r>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On trolling circular polarization can effectively reduce the broad emission background, which leads to small </a:t>
                </a:r>
                <a14:m>
                  <m:oMath xmlns:m="http://schemas.openxmlformats.org/officeDocument/2006/math">
                    <m:sSup>
                      <m:sSupPr>
                        <m:ctrlPr>
                          <a:rPr lang="en-US" altLang="zh-CN" i="1" smtClean="0">
                            <a:latin typeface="Cambria Math" panose="02040503050406030204" pitchFamily="18" charset="0"/>
                            <a:cs typeface="Times New Roman" panose="02020603050405020304" pitchFamily="18" charset="0"/>
                          </a:rPr>
                        </m:ctrlPr>
                      </m:sSupPr>
                      <m:e>
                        <m:r>
                          <a:rPr lang="en-US" altLang="zh-CN" b="0" i="1" smtClean="0">
                            <a:latin typeface="Cambria Math" panose="02040503050406030204" pitchFamily="18" charset="0"/>
                            <a:cs typeface="Times New Roman" panose="02020603050405020304" pitchFamily="18" charset="0"/>
                          </a:rPr>
                          <m:t>𝑔</m:t>
                        </m:r>
                      </m:e>
                      <m:sup>
                        <m:r>
                          <a:rPr lang="en-US" altLang="zh-CN" b="0" i="1" smtClean="0">
                            <a:latin typeface="Cambria Math" panose="02040503050406030204" pitchFamily="18" charset="0"/>
                            <a:cs typeface="Times New Roman" panose="02020603050405020304" pitchFamily="18" charset="0"/>
                          </a:rPr>
                          <m:t>2</m:t>
                        </m:r>
                      </m:sup>
                    </m:sSup>
                    <m:r>
                      <a:rPr lang="en-US" altLang="zh-CN" b="0" i="1" smtClean="0">
                        <a:latin typeface="Cambria Math" panose="02040503050406030204" pitchFamily="18" charset="0"/>
                        <a:cs typeface="Times New Roman" panose="02020603050405020304" pitchFamily="18" charset="0"/>
                      </a:rPr>
                      <m:t>(0)</m:t>
                    </m:r>
                  </m:oMath>
                </a14:m>
                <a:r>
                  <a:rPr lang="en-US" altLang="zh-CN" dirty="0">
                    <a:latin typeface="Times New Roman" panose="02020603050405020304" pitchFamily="18" charset="0"/>
                    <a:cs typeface="Times New Roman" panose="02020603050405020304" pitchFamily="18" charset="0"/>
                  </a:rPr>
                  <a:t> and higher purity.</a:t>
                </a:r>
                <a:endParaRPr lang="zh-CN" altLang="en-US" dirty="0">
                  <a:latin typeface="Times New Roman" panose="02020603050405020304" pitchFamily="18" charset="0"/>
                  <a:cs typeface="Times New Roman" panose="02020603050405020304" pitchFamily="18" charset="0"/>
                </a:endParaRPr>
              </a:p>
            </p:txBody>
          </p:sp>
        </mc:Choice>
        <mc:Fallback xmlns="">
          <p:sp>
            <p:nvSpPr>
              <p:cNvPr id="13" name="文本框 12">
                <a:extLst>
                  <a:ext uri="{FF2B5EF4-FFF2-40B4-BE49-F238E27FC236}">
                    <a16:creationId xmlns:a16="http://schemas.microsoft.com/office/drawing/2014/main" id="{CBF18492-824D-4612-A529-522F179D5DA2}"/>
                  </a:ext>
                </a:extLst>
              </p:cNvPr>
              <p:cNvSpPr txBox="1">
                <a:spLocks noRot="1" noChangeAspect="1" noMove="1" noResize="1" noEditPoints="1" noAdjustHandles="1" noChangeArrowheads="1" noChangeShapeType="1" noTextEdit="1"/>
              </p:cNvSpPr>
              <p:nvPr/>
            </p:nvSpPr>
            <p:spPr>
              <a:xfrm>
                <a:off x="1760763" y="4648994"/>
                <a:ext cx="8670471" cy="1754326"/>
              </a:xfrm>
              <a:prstGeom prst="rect">
                <a:avLst/>
              </a:prstGeom>
              <a:blipFill>
                <a:blip r:embed="rId5"/>
                <a:stretch>
                  <a:fillRect l="-633" t="-2091" b="-4878"/>
                </a:stretch>
              </a:blipFill>
            </p:spPr>
            <p:txBody>
              <a:bodyPr/>
              <a:lstStyle/>
              <a:p>
                <a:r>
                  <a:rPr lang="zh-CN" altLang="en-US">
                    <a:noFill/>
                  </a:rPr>
                  <a:t> </a:t>
                </a:r>
              </a:p>
            </p:txBody>
          </p:sp>
        </mc:Fallback>
      </mc:AlternateContent>
      <p:sp>
        <p:nvSpPr>
          <p:cNvPr id="10" name="文本框 9">
            <a:extLst>
              <a:ext uri="{FF2B5EF4-FFF2-40B4-BE49-F238E27FC236}">
                <a16:creationId xmlns:a16="http://schemas.microsoft.com/office/drawing/2014/main" id="{2FBEA383-1AD3-4A47-A653-A3080EFA98E9}"/>
              </a:ext>
            </a:extLst>
          </p:cNvPr>
          <p:cNvSpPr txBox="1"/>
          <p:nvPr/>
        </p:nvSpPr>
        <p:spPr>
          <a:xfrm>
            <a:off x="3591035" y="4296651"/>
            <a:ext cx="5009928" cy="307777"/>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C</a:t>
            </a:r>
            <a:r>
              <a:rPr lang="zh-CN" altLang="en-US" sz="1400" dirty="0">
                <a:latin typeface="Times New Roman" panose="02020603050405020304" pitchFamily="18" charset="0"/>
                <a:cs typeface="Times New Roman" panose="02020603050405020304" pitchFamily="18" charset="0"/>
              </a:rPr>
              <a:t>o-circular polarization (σ+σ+) </a:t>
            </a:r>
            <a:r>
              <a:rPr lang="en-US" altLang="zh-CN" sz="1400" dirty="0">
                <a:latin typeface="Times New Roman" panose="02020603050405020304" pitchFamily="18" charset="0"/>
                <a:cs typeface="Times New Roman" panose="02020603050405020304" pitchFamily="18" charset="0"/>
              </a:rPr>
              <a:t> C</a:t>
            </a:r>
            <a:r>
              <a:rPr lang="zh-CN" altLang="en-US" sz="1400" dirty="0">
                <a:latin typeface="Times New Roman" panose="02020603050405020304" pitchFamily="18" charset="0"/>
                <a:cs typeface="Times New Roman" panose="02020603050405020304" pitchFamily="18" charset="0"/>
              </a:rPr>
              <a:t>ross-circular polarization (σ+σ−).</a:t>
            </a:r>
            <a:endParaRPr lang="en-US" altLang="zh-CN" sz="1400" dirty="0">
              <a:latin typeface="Times New Roman" panose="02020603050405020304" pitchFamily="18" charset="0"/>
              <a:cs typeface="Times New Roman" panose="02020603050405020304" pitchFamily="18" charset="0"/>
            </a:endParaRPr>
          </a:p>
        </p:txBody>
      </p:sp>
      <p:sp>
        <p:nvSpPr>
          <p:cNvPr id="11" name="动作按钮: 空白 10">
            <a:hlinkClick r:id="rId6" action="ppaction://hlinksldjump" highlightClick="1"/>
            <a:extLst>
              <a:ext uri="{FF2B5EF4-FFF2-40B4-BE49-F238E27FC236}">
                <a16:creationId xmlns:a16="http://schemas.microsoft.com/office/drawing/2014/main" id="{543F2859-C415-4461-83BB-499F7FD44258}"/>
              </a:ext>
            </a:extLst>
          </p:cNvPr>
          <p:cNvSpPr/>
          <p:nvPr/>
        </p:nvSpPr>
        <p:spPr>
          <a:xfrm>
            <a:off x="0" y="449867"/>
            <a:ext cx="371628" cy="446604"/>
          </a:xfrm>
          <a:prstGeom prst="actionButtonBlank">
            <a:avLst/>
          </a:prstGeom>
          <a:solidFill>
            <a:srgbClr val="00216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5725E70E-EF51-4112-8997-C0C06E32D837}"/>
              </a:ext>
            </a:extLst>
          </p:cNvPr>
          <p:cNvSpPr txBox="1"/>
          <p:nvPr/>
        </p:nvSpPr>
        <p:spPr>
          <a:xfrm>
            <a:off x="548561" y="448171"/>
            <a:ext cx="6109138" cy="523220"/>
          </a:xfrm>
          <a:prstGeom prst="rect">
            <a:avLst/>
          </a:prstGeom>
          <a:noFill/>
        </p:spPr>
        <p:txBody>
          <a:bodyPr wrap="square">
            <a:spAutoFit/>
          </a:bodyPr>
          <a:lstStyle/>
          <a:p>
            <a:pPr>
              <a:buSzPct val="85000"/>
            </a:pPr>
            <a:r>
              <a:rPr kumimoji="1" lang="en" altLang="zh-CN" sz="2800" b="1" dirty="0">
                <a:solidFill>
                  <a:srgbClr val="002169"/>
                </a:solidFill>
                <a:latin typeface="Times New Roman" panose="02020603050405020304" pitchFamily="18" charset="0"/>
                <a:ea typeface="Microsoft YaHei" panose="020B0503020204020204" pitchFamily="34" charset="-122"/>
                <a:cs typeface="Times New Roman" panose="02020603050405020304" pitchFamily="18" charset="0"/>
              </a:rPr>
              <a:t>Single photon emission in 2D materials</a:t>
            </a:r>
          </a:p>
        </p:txBody>
      </p:sp>
    </p:spTree>
    <p:extLst>
      <p:ext uri="{BB962C8B-B14F-4D97-AF65-F5344CB8AC3E}">
        <p14:creationId xmlns:p14="http://schemas.microsoft.com/office/powerpoint/2010/main" val="32749059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灯片编号占位符 2">
            <a:extLst>
              <a:ext uri="{FF2B5EF4-FFF2-40B4-BE49-F238E27FC236}">
                <a16:creationId xmlns:a16="http://schemas.microsoft.com/office/drawing/2014/main" id="{4C9EA3EE-13F5-C8B8-D36D-E711317CEEB5}"/>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19</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6" name="图形 5">
            <a:extLst>
              <a:ext uri="{FF2B5EF4-FFF2-40B4-BE49-F238E27FC236}">
                <a16:creationId xmlns:a16="http://schemas.microsoft.com/office/drawing/2014/main" id="{23D78302-4EC2-42AF-8A48-5682466D24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100789" y="326034"/>
            <a:ext cx="1542650" cy="563811"/>
          </a:xfrm>
          <a:prstGeom prst="rect">
            <a:avLst/>
          </a:prstGeom>
        </p:spPr>
      </p:pic>
      <p:pic>
        <p:nvPicPr>
          <p:cNvPr id="3" name="图片 2">
            <a:extLst>
              <a:ext uri="{FF2B5EF4-FFF2-40B4-BE49-F238E27FC236}">
                <a16:creationId xmlns:a16="http://schemas.microsoft.com/office/drawing/2014/main" id="{33D6BBC3-9F13-4BDF-BFBF-9BF1B3186D15}"/>
              </a:ext>
            </a:extLst>
          </p:cNvPr>
          <p:cNvPicPr>
            <a:picLocks noChangeAspect="1"/>
          </p:cNvPicPr>
          <p:nvPr/>
        </p:nvPicPr>
        <p:blipFill>
          <a:blip r:embed="rId4"/>
          <a:stretch>
            <a:fillRect/>
          </a:stretch>
        </p:blipFill>
        <p:spPr>
          <a:xfrm>
            <a:off x="2954498" y="971391"/>
            <a:ext cx="5137942" cy="3085805"/>
          </a:xfrm>
          <a:prstGeom prst="rect">
            <a:avLst/>
          </a:prstGeom>
        </p:spPr>
      </p:pic>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D464B260-81E5-4986-829B-14F2974CC1F6}"/>
                  </a:ext>
                </a:extLst>
              </p:cNvPr>
              <p:cNvSpPr txBox="1"/>
              <p:nvPr/>
            </p:nvSpPr>
            <p:spPr>
              <a:xfrm>
                <a:off x="1942854" y="4178510"/>
                <a:ext cx="8306292" cy="1754326"/>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In monolayer WSe2, we utilize polarization selection to suppress the high-polarization inter-valley emission background without affecting single-photon emission. </a:t>
                </a:r>
              </a:p>
              <a:p>
                <a:r>
                  <a:rPr lang="en-US" altLang="zh-CN" dirty="0">
                    <a:latin typeface="Times New Roman" panose="02020603050405020304" pitchFamily="18" charset="0"/>
                    <a:cs typeface="Times New Roman" panose="02020603050405020304" pitchFamily="18" charset="0"/>
                  </a:rPr>
                  <a:t>In bilayer WSe2, the strain shifts the dominant emission to direct exciton emission, effectively suppressing the background. </a:t>
                </a:r>
              </a:p>
              <a:p>
                <a:r>
                  <a:rPr lang="en-US" altLang="zh-CN" dirty="0">
                    <a:latin typeface="Times New Roman" panose="02020603050405020304" pitchFamily="18" charset="0"/>
                    <a:cs typeface="Times New Roman" panose="02020603050405020304" pitchFamily="18" charset="0"/>
                  </a:rPr>
                  <a:t>We demonstrate the high purity of </a:t>
                </a:r>
                <a14:m>
                  <m:oMath xmlns:m="http://schemas.openxmlformats.org/officeDocument/2006/math">
                    <m:sSup>
                      <m:sSupPr>
                        <m:ctrlPr>
                          <a:rPr lang="en-US" altLang="zh-CN" i="1">
                            <a:latin typeface="Cambria Math" panose="02040503050406030204" pitchFamily="18" charset="0"/>
                            <a:cs typeface="Times New Roman" panose="02020603050405020304" pitchFamily="18" charset="0"/>
                          </a:rPr>
                        </m:ctrlPr>
                      </m:sSupPr>
                      <m:e>
                        <m:r>
                          <a:rPr lang="en-US" altLang="zh-CN" i="1">
                            <a:latin typeface="Cambria Math" panose="02040503050406030204" pitchFamily="18" charset="0"/>
                            <a:cs typeface="Times New Roman" panose="02020603050405020304" pitchFamily="18" charset="0"/>
                          </a:rPr>
                          <m:t>𝑔</m:t>
                        </m:r>
                      </m:e>
                      <m:sup>
                        <m:r>
                          <a:rPr lang="en-US" altLang="zh-CN" i="1">
                            <a:latin typeface="Cambria Math" panose="02040503050406030204" pitchFamily="18" charset="0"/>
                            <a:cs typeface="Times New Roman" panose="02020603050405020304" pitchFamily="18" charset="0"/>
                          </a:rPr>
                          <m:t>2</m:t>
                        </m:r>
                      </m:sup>
                    </m:sSup>
                    <m:r>
                      <a:rPr lang="en-US" altLang="zh-CN" i="1">
                        <a:latin typeface="Cambria Math" panose="02040503050406030204" pitchFamily="18" charset="0"/>
                        <a:cs typeface="Times New Roman" panose="02020603050405020304" pitchFamily="18" charset="0"/>
                      </a:rPr>
                      <m:t>(0)</m:t>
                    </m:r>
                  </m:oMath>
                </a14:m>
                <a:r>
                  <a:rPr lang="en-US" altLang="zh-CN" dirty="0">
                    <a:latin typeface="Times New Roman" panose="02020603050405020304" pitchFamily="18" charset="0"/>
                    <a:cs typeface="Times New Roman" panose="02020603050405020304" pitchFamily="18" charset="0"/>
                  </a:rPr>
                  <a:t> = 0.017 ± 0.0072 for monolayers and </a:t>
                </a:r>
                <a14:m>
                  <m:oMath xmlns:m="http://schemas.openxmlformats.org/officeDocument/2006/math">
                    <m:sSup>
                      <m:sSupPr>
                        <m:ctrlPr>
                          <a:rPr lang="en-US" altLang="zh-CN" i="1" smtClean="0">
                            <a:latin typeface="Cambria Math" panose="02040503050406030204" pitchFamily="18" charset="0"/>
                            <a:cs typeface="Times New Roman" panose="02020603050405020304" pitchFamily="18" charset="0"/>
                          </a:rPr>
                        </m:ctrlPr>
                      </m:sSupPr>
                      <m:e>
                        <m:r>
                          <a:rPr lang="en-US" altLang="zh-CN" b="0" i="1" smtClean="0">
                            <a:latin typeface="Cambria Math" panose="02040503050406030204" pitchFamily="18" charset="0"/>
                            <a:cs typeface="Times New Roman" panose="02020603050405020304" pitchFamily="18" charset="0"/>
                          </a:rPr>
                          <m:t>𝑔</m:t>
                        </m:r>
                      </m:e>
                      <m:sup>
                        <m:r>
                          <a:rPr lang="en-US" altLang="zh-CN" b="0" i="1" smtClean="0">
                            <a:latin typeface="Cambria Math" panose="02040503050406030204" pitchFamily="18" charset="0"/>
                            <a:cs typeface="Times New Roman" panose="02020603050405020304" pitchFamily="18" charset="0"/>
                          </a:rPr>
                          <m:t>2</m:t>
                        </m:r>
                      </m:sup>
                    </m:sSup>
                    <m:r>
                      <a:rPr lang="en-US" altLang="zh-CN" b="0" i="1" smtClean="0">
                        <a:latin typeface="Cambria Math" panose="02040503050406030204" pitchFamily="18" charset="0"/>
                        <a:cs typeface="Times New Roman" panose="02020603050405020304" pitchFamily="18" charset="0"/>
                      </a:rPr>
                      <m:t>(0)</m:t>
                    </m:r>
                  </m:oMath>
                </a14:m>
                <a:r>
                  <a:rPr lang="en-US" altLang="zh-CN" dirty="0">
                    <a:latin typeface="Times New Roman" panose="02020603050405020304" pitchFamily="18" charset="0"/>
                    <a:cs typeface="Times New Roman" panose="02020603050405020304" pitchFamily="18" charset="0"/>
                  </a:rPr>
                  <a:t> = 0.030 ± 0.0030 for bilayers</a:t>
                </a:r>
                <a:r>
                  <a:rPr lang="zh-CN" altLang="en-US" dirty="0">
                    <a:latin typeface="Times New Roman" panose="02020603050405020304" pitchFamily="18" charset="0"/>
                    <a:cs typeface="Times New Roman" panose="02020603050405020304" pitchFamily="18" charset="0"/>
                  </a:rPr>
                  <a:t>.</a:t>
                </a:r>
              </a:p>
            </p:txBody>
          </p:sp>
        </mc:Choice>
        <mc:Fallback xmlns="">
          <p:sp>
            <p:nvSpPr>
              <p:cNvPr id="13" name="文本框 12">
                <a:extLst>
                  <a:ext uri="{FF2B5EF4-FFF2-40B4-BE49-F238E27FC236}">
                    <a16:creationId xmlns:a16="http://schemas.microsoft.com/office/drawing/2014/main" id="{D464B260-81E5-4986-829B-14F2974CC1F6}"/>
                  </a:ext>
                </a:extLst>
              </p:cNvPr>
              <p:cNvSpPr txBox="1">
                <a:spLocks noRot="1" noChangeAspect="1" noMove="1" noResize="1" noEditPoints="1" noAdjustHandles="1" noChangeArrowheads="1" noChangeShapeType="1" noTextEdit="1"/>
              </p:cNvSpPr>
              <p:nvPr/>
            </p:nvSpPr>
            <p:spPr>
              <a:xfrm>
                <a:off x="1942854" y="4178510"/>
                <a:ext cx="8306292" cy="1754326"/>
              </a:xfrm>
              <a:prstGeom prst="rect">
                <a:avLst/>
              </a:prstGeom>
              <a:blipFill>
                <a:blip r:embed="rId5"/>
                <a:stretch>
                  <a:fillRect l="-661" t="-1736" r="-367" b="-4514"/>
                </a:stretch>
              </a:blipFill>
            </p:spPr>
            <p:txBody>
              <a:bodyPr/>
              <a:lstStyle/>
              <a:p>
                <a:r>
                  <a:rPr lang="zh-CN" altLang="en-US">
                    <a:noFill/>
                  </a:rPr>
                  <a:t> </a:t>
                </a:r>
              </a:p>
            </p:txBody>
          </p:sp>
        </mc:Fallback>
      </mc:AlternateContent>
      <p:sp>
        <p:nvSpPr>
          <p:cNvPr id="8" name="动作按钮: 空白 7">
            <a:hlinkClick r:id="rId6" action="ppaction://hlinksldjump" highlightClick="1"/>
            <a:extLst>
              <a:ext uri="{FF2B5EF4-FFF2-40B4-BE49-F238E27FC236}">
                <a16:creationId xmlns:a16="http://schemas.microsoft.com/office/drawing/2014/main" id="{20CBB16F-E36C-4E85-82FD-45EC9EB5845A}"/>
              </a:ext>
            </a:extLst>
          </p:cNvPr>
          <p:cNvSpPr/>
          <p:nvPr/>
        </p:nvSpPr>
        <p:spPr>
          <a:xfrm>
            <a:off x="0" y="449867"/>
            <a:ext cx="371628" cy="446604"/>
          </a:xfrm>
          <a:prstGeom prst="actionButtonBlank">
            <a:avLst/>
          </a:prstGeom>
          <a:solidFill>
            <a:srgbClr val="00216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6EDA7E37-4B57-4346-BF5C-73795DC96E0D}"/>
              </a:ext>
            </a:extLst>
          </p:cNvPr>
          <p:cNvSpPr txBox="1"/>
          <p:nvPr/>
        </p:nvSpPr>
        <p:spPr>
          <a:xfrm>
            <a:off x="548561" y="448171"/>
            <a:ext cx="6109138" cy="523220"/>
          </a:xfrm>
          <a:prstGeom prst="rect">
            <a:avLst/>
          </a:prstGeom>
          <a:noFill/>
        </p:spPr>
        <p:txBody>
          <a:bodyPr wrap="square">
            <a:spAutoFit/>
          </a:bodyPr>
          <a:lstStyle/>
          <a:p>
            <a:pPr>
              <a:buSzPct val="85000"/>
            </a:pPr>
            <a:r>
              <a:rPr kumimoji="1" lang="en" altLang="zh-CN" sz="2800" b="1" dirty="0">
                <a:solidFill>
                  <a:srgbClr val="002169"/>
                </a:solidFill>
                <a:latin typeface="Times New Roman" panose="02020603050405020304" pitchFamily="18" charset="0"/>
                <a:ea typeface="Microsoft YaHei" panose="020B0503020204020204" pitchFamily="34" charset="-122"/>
                <a:cs typeface="Times New Roman" panose="02020603050405020304" pitchFamily="18" charset="0"/>
              </a:rPr>
              <a:t>Single photon emission in 2D materials</a:t>
            </a:r>
          </a:p>
        </p:txBody>
      </p:sp>
    </p:spTree>
    <p:extLst>
      <p:ext uri="{BB962C8B-B14F-4D97-AF65-F5344CB8AC3E}">
        <p14:creationId xmlns:p14="http://schemas.microsoft.com/office/powerpoint/2010/main" val="64532340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D7D5F2DB-CB92-E9FD-F4E4-1D38EDB5CB40}"/>
              </a:ext>
            </a:extLst>
          </p:cNvPr>
          <p:cNvSpPr txBox="1"/>
          <p:nvPr/>
        </p:nvSpPr>
        <p:spPr>
          <a:xfrm>
            <a:off x="2233536" y="3502484"/>
            <a:ext cx="8462537" cy="523220"/>
          </a:xfrm>
          <a:prstGeom prst="rect">
            <a:avLst/>
          </a:prstGeom>
          <a:noFill/>
        </p:spPr>
        <p:txBody>
          <a:bodyPr wrap="square" rtlCol="0">
            <a:spAutoFit/>
          </a:bodyPr>
          <a:lstStyle/>
          <a:p>
            <a:r>
              <a:rPr kumimoji="1" lang="en" altLang="zh-CN" sz="2800" b="1"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rPr>
              <a:t>2. Research Experience And Results</a:t>
            </a:r>
          </a:p>
        </p:txBody>
      </p:sp>
      <p:sp>
        <p:nvSpPr>
          <p:cNvPr id="6" name="文本框 5">
            <a:extLst>
              <a:ext uri="{FF2B5EF4-FFF2-40B4-BE49-F238E27FC236}">
                <a16:creationId xmlns:a16="http://schemas.microsoft.com/office/drawing/2014/main" id="{4A99D6FB-07FF-B290-4104-CF3BB35D0F2E}"/>
              </a:ext>
            </a:extLst>
          </p:cNvPr>
          <p:cNvSpPr txBox="1"/>
          <p:nvPr/>
        </p:nvSpPr>
        <p:spPr>
          <a:xfrm>
            <a:off x="2233536" y="2385717"/>
            <a:ext cx="8292417" cy="523220"/>
          </a:xfrm>
          <a:prstGeom prst="rect">
            <a:avLst/>
          </a:prstGeom>
          <a:noFill/>
        </p:spPr>
        <p:txBody>
          <a:bodyPr wrap="square" rtlCol="0">
            <a:spAutoFit/>
          </a:bodyPr>
          <a:lstStyle/>
          <a:p>
            <a:r>
              <a:rPr kumimoji="1" lang="en-US" altLang="zh-CN" sz="2800" b="1"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rPr>
              <a:t>1. </a:t>
            </a:r>
            <a:r>
              <a:rPr kumimoji="1" lang="en" altLang="zh-CN" sz="2800" b="1"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rPr>
              <a:t>Personal Introduction</a:t>
            </a:r>
          </a:p>
        </p:txBody>
      </p:sp>
      <p:sp>
        <p:nvSpPr>
          <p:cNvPr id="7" name="文本框 6">
            <a:extLst>
              <a:ext uri="{FF2B5EF4-FFF2-40B4-BE49-F238E27FC236}">
                <a16:creationId xmlns:a16="http://schemas.microsoft.com/office/drawing/2014/main" id="{0053E52A-6DA5-2180-0282-FC911E8ED078}"/>
              </a:ext>
            </a:extLst>
          </p:cNvPr>
          <p:cNvSpPr txBox="1"/>
          <p:nvPr/>
        </p:nvSpPr>
        <p:spPr>
          <a:xfrm>
            <a:off x="2233536" y="4619251"/>
            <a:ext cx="8611394" cy="523220"/>
          </a:xfrm>
          <a:prstGeom prst="rect">
            <a:avLst/>
          </a:prstGeom>
          <a:noFill/>
        </p:spPr>
        <p:txBody>
          <a:bodyPr wrap="square" rtlCol="0">
            <a:spAutoFit/>
          </a:bodyPr>
          <a:lstStyle/>
          <a:p>
            <a:r>
              <a:rPr kumimoji="1" lang="en" altLang="zh-CN" sz="2800" b="1"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rPr>
              <a:t>3. Doctoral Research Plan</a:t>
            </a:r>
          </a:p>
        </p:txBody>
      </p:sp>
      <p:sp>
        <p:nvSpPr>
          <p:cNvPr id="8" name="文本框 7">
            <a:extLst>
              <a:ext uri="{FF2B5EF4-FFF2-40B4-BE49-F238E27FC236}">
                <a16:creationId xmlns:a16="http://schemas.microsoft.com/office/drawing/2014/main" id="{08E9AA05-ABFF-784D-3327-A94A7A112087}"/>
              </a:ext>
            </a:extLst>
          </p:cNvPr>
          <p:cNvSpPr txBox="1"/>
          <p:nvPr/>
        </p:nvSpPr>
        <p:spPr>
          <a:xfrm>
            <a:off x="583144" y="417136"/>
            <a:ext cx="6645146" cy="646331"/>
          </a:xfrm>
          <a:prstGeom prst="rect">
            <a:avLst/>
          </a:prstGeom>
          <a:noFill/>
        </p:spPr>
        <p:txBody>
          <a:bodyPr wrap="square" rtlCol="0">
            <a:spAutoFit/>
          </a:bodyPr>
          <a:lstStyle/>
          <a:p>
            <a:r>
              <a:rPr kumimoji="1" lang="en-US" altLang="zh-CN" sz="3600" b="1" dirty="0">
                <a:solidFill>
                  <a:srgbClr val="034EA1"/>
                </a:solidFill>
                <a:latin typeface="Times New Roman" panose="02020603050405020304" pitchFamily="18" charset="0"/>
                <a:cs typeface="Times New Roman" panose="02020603050405020304" pitchFamily="18" charset="0"/>
              </a:rPr>
              <a:t>OUTLINE</a:t>
            </a:r>
            <a:endParaRPr kumimoji="1" lang="zh-CN" altLang="en-US" sz="3600" b="1" dirty="0">
              <a:solidFill>
                <a:srgbClr val="034EA1"/>
              </a:solidFill>
              <a:latin typeface="Times New Roman" panose="02020603050405020304" pitchFamily="18" charset="0"/>
              <a:cs typeface="Times New Roman" panose="02020603050405020304" pitchFamily="18" charset="0"/>
            </a:endParaRPr>
          </a:p>
        </p:txBody>
      </p:sp>
      <p:cxnSp>
        <p:nvCxnSpPr>
          <p:cNvPr id="10" name="直线连接符 9">
            <a:extLst>
              <a:ext uri="{FF2B5EF4-FFF2-40B4-BE49-F238E27FC236}">
                <a16:creationId xmlns:a16="http://schemas.microsoft.com/office/drawing/2014/main" id="{1854B6C8-F54F-D43D-DEA3-BC7DD6848F1F}"/>
              </a:ext>
            </a:extLst>
          </p:cNvPr>
          <p:cNvCxnSpPr/>
          <p:nvPr/>
        </p:nvCxnSpPr>
        <p:spPr>
          <a:xfrm>
            <a:off x="583144" y="1145726"/>
            <a:ext cx="10901100" cy="0"/>
          </a:xfrm>
          <a:prstGeom prst="line">
            <a:avLst/>
          </a:prstGeom>
          <a:ln w="22225">
            <a:solidFill>
              <a:srgbClr val="034EA1"/>
            </a:solidFill>
          </a:ln>
        </p:spPr>
        <p:style>
          <a:lnRef idx="1">
            <a:schemeClr val="accent1"/>
          </a:lnRef>
          <a:fillRef idx="0">
            <a:schemeClr val="accent1"/>
          </a:fillRef>
          <a:effectRef idx="0">
            <a:schemeClr val="accent1"/>
          </a:effectRef>
          <a:fontRef idx="minor">
            <a:schemeClr val="tx1"/>
          </a:fontRef>
        </p:style>
      </p:cxnSp>
      <p:sp>
        <p:nvSpPr>
          <p:cNvPr id="12" name="矩形 11">
            <a:extLst>
              <a:ext uri="{FF2B5EF4-FFF2-40B4-BE49-F238E27FC236}">
                <a16:creationId xmlns:a16="http://schemas.microsoft.com/office/drawing/2014/main" id="{9BFFA1FC-05E1-C449-0A5C-FD753E0F0BB4}"/>
              </a:ext>
            </a:extLst>
          </p:cNvPr>
          <p:cNvSpPr/>
          <p:nvPr/>
        </p:nvSpPr>
        <p:spPr>
          <a:xfrm>
            <a:off x="0" y="6670204"/>
            <a:ext cx="12192000" cy="187796"/>
          </a:xfrm>
          <a:prstGeom prst="rect">
            <a:avLst/>
          </a:prstGeom>
          <a:solidFill>
            <a:srgbClr val="034E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灯片编号占位符 2">
            <a:extLst>
              <a:ext uri="{FF2B5EF4-FFF2-40B4-BE49-F238E27FC236}">
                <a16:creationId xmlns:a16="http://schemas.microsoft.com/office/drawing/2014/main" id="{5F25BDEC-784B-31CF-48C8-A8A7888EBE3B}"/>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2</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15" name="图形 14">
            <a:extLst>
              <a:ext uri="{FF2B5EF4-FFF2-40B4-BE49-F238E27FC236}">
                <a16:creationId xmlns:a16="http://schemas.microsoft.com/office/drawing/2014/main" id="{AC025A77-50C8-478C-8A7D-558DE8D6316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904307" y="448171"/>
            <a:ext cx="2739132" cy="524515"/>
          </a:xfrm>
          <a:prstGeom prst="rect">
            <a:avLst/>
          </a:prstGeom>
          <a:effectLst/>
        </p:spPr>
      </p:pic>
    </p:spTree>
    <p:extLst>
      <p:ext uri="{BB962C8B-B14F-4D97-AF65-F5344CB8AC3E}">
        <p14:creationId xmlns:p14="http://schemas.microsoft.com/office/powerpoint/2010/main" val="300075197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灯片编号占位符 2">
            <a:extLst>
              <a:ext uri="{FF2B5EF4-FFF2-40B4-BE49-F238E27FC236}">
                <a16:creationId xmlns:a16="http://schemas.microsoft.com/office/drawing/2014/main" id="{4C9EA3EE-13F5-C8B8-D36D-E711317CEEB5}"/>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20</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6" name="图形 5">
            <a:extLst>
              <a:ext uri="{FF2B5EF4-FFF2-40B4-BE49-F238E27FC236}">
                <a16:creationId xmlns:a16="http://schemas.microsoft.com/office/drawing/2014/main" id="{23D78302-4EC2-42AF-8A48-5682466D24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100789" y="332660"/>
            <a:ext cx="1542650" cy="563811"/>
          </a:xfrm>
          <a:prstGeom prst="rect">
            <a:avLst/>
          </a:prstGeom>
        </p:spPr>
      </p:pic>
      <p:pic>
        <p:nvPicPr>
          <p:cNvPr id="10" name="图片 9">
            <a:extLst>
              <a:ext uri="{FF2B5EF4-FFF2-40B4-BE49-F238E27FC236}">
                <a16:creationId xmlns:a16="http://schemas.microsoft.com/office/drawing/2014/main" id="{F7EF2E0B-F314-419F-A794-5D8C627E9D9B}"/>
              </a:ext>
            </a:extLst>
          </p:cNvPr>
          <p:cNvPicPr>
            <a:picLocks noChangeAspect="1"/>
          </p:cNvPicPr>
          <p:nvPr/>
        </p:nvPicPr>
        <p:blipFill>
          <a:blip r:embed="rId4"/>
          <a:stretch>
            <a:fillRect/>
          </a:stretch>
        </p:blipFill>
        <p:spPr>
          <a:xfrm>
            <a:off x="7043077" y="1360308"/>
            <a:ext cx="4741538" cy="3683640"/>
          </a:xfrm>
          <a:prstGeom prst="rect">
            <a:avLst/>
          </a:prstGeom>
        </p:spPr>
      </p:pic>
      <p:pic>
        <p:nvPicPr>
          <p:cNvPr id="11" name="图片 10">
            <a:extLst>
              <a:ext uri="{FF2B5EF4-FFF2-40B4-BE49-F238E27FC236}">
                <a16:creationId xmlns:a16="http://schemas.microsoft.com/office/drawing/2014/main" id="{A4826831-8584-4475-BBFD-C8B0F880CDE0}"/>
              </a:ext>
            </a:extLst>
          </p:cNvPr>
          <p:cNvPicPr>
            <a:picLocks noChangeAspect="1"/>
          </p:cNvPicPr>
          <p:nvPr/>
        </p:nvPicPr>
        <p:blipFill>
          <a:blip r:embed="rId5"/>
          <a:stretch>
            <a:fillRect/>
          </a:stretch>
        </p:blipFill>
        <p:spPr>
          <a:xfrm>
            <a:off x="686483" y="1360308"/>
            <a:ext cx="5648569" cy="3683640"/>
          </a:xfrm>
          <a:prstGeom prst="rect">
            <a:avLst/>
          </a:prstGeom>
        </p:spPr>
      </p:pic>
      <p:pic>
        <p:nvPicPr>
          <p:cNvPr id="8" name="图片 7">
            <a:extLst>
              <a:ext uri="{FF2B5EF4-FFF2-40B4-BE49-F238E27FC236}">
                <a16:creationId xmlns:a16="http://schemas.microsoft.com/office/drawing/2014/main" id="{E5831BB6-8E68-43BB-BF80-C45AAAF56F0C}"/>
              </a:ext>
            </a:extLst>
          </p:cNvPr>
          <p:cNvPicPr>
            <a:picLocks noChangeAspect="1"/>
          </p:cNvPicPr>
          <p:nvPr/>
        </p:nvPicPr>
        <p:blipFill rotWithShape="1">
          <a:blip r:embed="rId6"/>
          <a:srcRect l="7380" t="8781" r="2298" b="2141"/>
          <a:stretch/>
        </p:blipFill>
        <p:spPr>
          <a:xfrm>
            <a:off x="371628" y="1456130"/>
            <a:ext cx="6515561" cy="3587818"/>
          </a:xfrm>
          <a:prstGeom prst="rect">
            <a:avLst/>
          </a:prstGeom>
        </p:spPr>
      </p:pic>
      <p:sp>
        <p:nvSpPr>
          <p:cNvPr id="12" name="动作按钮: 空白 11">
            <a:hlinkClick r:id="rId7" action="ppaction://hlinksldjump" highlightClick="1"/>
            <a:extLst>
              <a:ext uri="{FF2B5EF4-FFF2-40B4-BE49-F238E27FC236}">
                <a16:creationId xmlns:a16="http://schemas.microsoft.com/office/drawing/2014/main" id="{CE1EB0C1-4CB7-468A-8DC9-AAC2796E21C4}"/>
              </a:ext>
            </a:extLst>
          </p:cNvPr>
          <p:cNvSpPr/>
          <p:nvPr/>
        </p:nvSpPr>
        <p:spPr>
          <a:xfrm>
            <a:off x="0" y="449867"/>
            <a:ext cx="371628" cy="446604"/>
          </a:xfrm>
          <a:prstGeom prst="actionButtonBlank">
            <a:avLst/>
          </a:prstGeom>
          <a:solidFill>
            <a:srgbClr val="00216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049BB2B2-1D0F-42E9-9E74-5D659A78DF3E}"/>
              </a:ext>
            </a:extLst>
          </p:cNvPr>
          <p:cNvSpPr txBox="1"/>
          <p:nvPr/>
        </p:nvSpPr>
        <p:spPr>
          <a:xfrm>
            <a:off x="548561" y="448171"/>
            <a:ext cx="2590879" cy="523220"/>
          </a:xfrm>
          <a:prstGeom prst="rect">
            <a:avLst/>
          </a:prstGeom>
          <a:noFill/>
        </p:spPr>
        <p:txBody>
          <a:bodyPr wrap="square">
            <a:spAutoFit/>
          </a:bodyPr>
          <a:lstStyle/>
          <a:p>
            <a:pPr>
              <a:buSzPct val="85000"/>
            </a:pPr>
            <a:r>
              <a:rPr kumimoji="1" lang="en" altLang="zh-CN" sz="2800" b="1" dirty="0">
                <a:solidFill>
                  <a:srgbClr val="002169"/>
                </a:solidFill>
                <a:latin typeface="Times New Roman" panose="02020603050405020304" pitchFamily="18" charset="0"/>
                <a:ea typeface="Microsoft YaHei" panose="020B0503020204020204" pitchFamily="34" charset="-122"/>
                <a:cs typeface="Times New Roman" panose="02020603050405020304" pitchFamily="18" charset="0"/>
              </a:rPr>
              <a:t>Data analyze</a:t>
            </a:r>
          </a:p>
        </p:txBody>
      </p:sp>
    </p:spTree>
    <p:extLst>
      <p:ext uri="{BB962C8B-B14F-4D97-AF65-F5344CB8AC3E}">
        <p14:creationId xmlns:p14="http://schemas.microsoft.com/office/powerpoint/2010/main" val="313067331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灯片编号占位符 2">
            <a:extLst>
              <a:ext uri="{FF2B5EF4-FFF2-40B4-BE49-F238E27FC236}">
                <a16:creationId xmlns:a16="http://schemas.microsoft.com/office/drawing/2014/main" id="{4C9EA3EE-13F5-C8B8-D36D-E711317CEEB5}"/>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21</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6" name="图形 5">
            <a:extLst>
              <a:ext uri="{FF2B5EF4-FFF2-40B4-BE49-F238E27FC236}">
                <a16:creationId xmlns:a16="http://schemas.microsoft.com/office/drawing/2014/main" id="{23D78302-4EC2-42AF-8A48-5682466D249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100789" y="332660"/>
            <a:ext cx="1542650" cy="563811"/>
          </a:xfrm>
          <a:prstGeom prst="rect">
            <a:avLst/>
          </a:prstGeom>
        </p:spPr>
      </p:pic>
      <p:sp>
        <p:nvSpPr>
          <p:cNvPr id="12" name="动作按钮: 空白 11">
            <a:hlinkClick r:id="rId5" action="ppaction://hlinksldjump" highlightClick="1"/>
            <a:extLst>
              <a:ext uri="{FF2B5EF4-FFF2-40B4-BE49-F238E27FC236}">
                <a16:creationId xmlns:a16="http://schemas.microsoft.com/office/drawing/2014/main" id="{CE1EB0C1-4CB7-468A-8DC9-AAC2796E21C4}"/>
              </a:ext>
            </a:extLst>
          </p:cNvPr>
          <p:cNvSpPr/>
          <p:nvPr/>
        </p:nvSpPr>
        <p:spPr>
          <a:xfrm>
            <a:off x="0" y="449867"/>
            <a:ext cx="371628" cy="446604"/>
          </a:xfrm>
          <a:prstGeom prst="actionButtonBlank">
            <a:avLst/>
          </a:prstGeom>
          <a:solidFill>
            <a:srgbClr val="00216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049BB2B2-1D0F-42E9-9E74-5D659A78DF3E}"/>
              </a:ext>
            </a:extLst>
          </p:cNvPr>
          <p:cNvSpPr txBox="1"/>
          <p:nvPr/>
        </p:nvSpPr>
        <p:spPr>
          <a:xfrm>
            <a:off x="548561" y="448171"/>
            <a:ext cx="6109138" cy="523220"/>
          </a:xfrm>
          <a:prstGeom prst="rect">
            <a:avLst/>
          </a:prstGeom>
          <a:noFill/>
        </p:spPr>
        <p:txBody>
          <a:bodyPr wrap="square">
            <a:spAutoFit/>
          </a:bodyPr>
          <a:lstStyle/>
          <a:p>
            <a:pPr>
              <a:buSzPct val="85000"/>
            </a:pPr>
            <a:r>
              <a:rPr kumimoji="1" lang="en" altLang="zh-CN" sz="2800" b="1" dirty="0">
                <a:solidFill>
                  <a:srgbClr val="002169"/>
                </a:solidFill>
                <a:latin typeface="Times New Roman" panose="02020603050405020304" pitchFamily="18" charset="0"/>
                <a:ea typeface="Microsoft YaHei" panose="020B0503020204020204" pitchFamily="34" charset="-122"/>
                <a:cs typeface="Times New Roman" panose="02020603050405020304" pitchFamily="18" charset="0"/>
              </a:rPr>
              <a:t>Data analyze</a:t>
            </a:r>
          </a:p>
        </p:txBody>
      </p:sp>
      <p:pic>
        <p:nvPicPr>
          <p:cNvPr id="3" name="图片 2">
            <a:extLst>
              <a:ext uri="{FF2B5EF4-FFF2-40B4-BE49-F238E27FC236}">
                <a16:creationId xmlns:a16="http://schemas.microsoft.com/office/drawing/2014/main" id="{E3CC9633-0A35-4846-85C4-201E39A729EC}"/>
              </a:ext>
            </a:extLst>
          </p:cNvPr>
          <p:cNvPicPr>
            <a:picLocks noChangeAspect="1"/>
          </p:cNvPicPr>
          <p:nvPr/>
        </p:nvPicPr>
        <p:blipFill>
          <a:blip r:embed="rId6"/>
          <a:stretch>
            <a:fillRect/>
          </a:stretch>
        </p:blipFill>
        <p:spPr>
          <a:xfrm>
            <a:off x="1158163" y="1046311"/>
            <a:ext cx="9517126" cy="4581270"/>
          </a:xfrm>
          <a:prstGeom prst="rect">
            <a:avLst/>
          </a:prstGeom>
        </p:spPr>
      </p:pic>
      <p:sp>
        <p:nvSpPr>
          <p:cNvPr id="13" name="文本框 12">
            <a:extLst>
              <a:ext uri="{FF2B5EF4-FFF2-40B4-BE49-F238E27FC236}">
                <a16:creationId xmlns:a16="http://schemas.microsoft.com/office/drawing/2014/main" id="{723ABDCC-7E36-481C-8872-AC2C06A47414}"/>
              </a:ext>
            </a:extLst>
          </p:cNvPr>
          <p:cNvSpPr txBox="1"/>
          <p:nvPr/>
        </p:nvSpPr>
        <p:spPr>
          <a:xfrm>
            <a:off x="1285460" y="5627581"/>
            <a:ext cx="9839739" cy="646331"/>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Spectra were fed into a 1D CNN with five convolution blocks and categorized into one of four classes corresponding to four diﬀerent charge doping levels of the graphene samples. </a:t>
            </a:r>
            <a:endParaRPr lang="zh-CN" altLang="en-US" dirty="0">
              <a:latin typeface="Times New Roman" panose="02020603050405020304" pitchFamily="18" charset="0"/>
              <a:cs typeface="Times New Roman" panose="02020603050405020304" pitchFamily="18" charset="0"/>
            </a:endParaRPr>
          </a:p>
        </p:txBody>
      </p:sp>
      <p:sp>
        <p:nvSpPr>
          <p:cNvPr id="14" name="文本框 13">
            <a:extLst>
              <a:ext uri="{FF2B5EF4-FFF2-40B4-BE49-F238E27FC236}">
                <a16:creationId xmlns:a16="http://schemas.microsoft.com/office/drawing/2014/main" id="{9FFD8CBD-D25B-4242-830D-8DD863C73C36}"/>
              </a:ext>
            </a:extLst>
          </p:cNvPr>
          <p:cNvSpPr txBox="1"/>
          <p:nvPr/>
        </p:nvSpPr>
        <p:spPr>
          <a:xfrm>
            <a:off x="0" y="6550223"/>
            <a:ext cx="3644348" cy="307777"/>
          </a:xfrm>
          <a:prstGeom prst="rect">
            <a:avLst/>
          </a:prstGeom>
          <a:noFill/>
        </p:spPr>
        <p:txBody>
          <a:bodyPr wrap="square">
            <a:spAutoFit/>
          </a:bodyPr>
          <a:lstStyle/>
          <a:p>
            <a:r>
              <a:rPr lang="zh-CN" altLang="en-US" sz="1400" i="1" dirty="0">
                <a:latin typeface="Arial" panose="020B0604020202020204" pitchFamily="34" charset="0"/>
                <a:cs typeface="Arial" panose="020B0604020202020204" pitchFamily="34" charset="0"/>
              </a:rPr>
              <a:t>Adv. Optical Mater. 2023, 11, 2203104</a:t>
            </a:r>
          </a:p>
        </p:txBody>
      </p:sp>
    </p:spTree>
    <p:extLst>
      <p:ext uri="{BB962C8B-B14F-4D97-AF65-F5344CB8AC3E}">
        <p14:creationId xmlns:p14="http://schemas.microsoft.com/office/powerpoint/2010/main" val="363169265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灯片编号占位符 2">
            <a:extLst>
              <a:ext uri="{FF2B5EF4-FFF2-40B4-BE49-F238E27FC236}">
                <a16:creationId xmlns:a16="http://schemas.microsoft.com/office/drawing/2014/main" id="{4C9EA3EE-13F5-C8B8-D36D-E711317CEEB5}"/>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22</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6" name="图形 5">
            <a:extLst>
              <a:ext uri="{FF2B5EF4-FFF2-40B4-BE49-F238E27FC236}">
                <a16:creationId xmlns:a16="http://schemas.microsoft.com/office/drawing/2014/main" id="{23D78302-4EC2-42AF-8A48-5682466D249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100789" y="332660"/>
            <a:ext cx="1542650" cy="563811"/>
          </a:xfrm>
          <a:prstGeom prst="rect">
            <a:avLst/>
          </a:prstGeom>
        </p:spPr>
      </p:pic>
      <p:sp>
        <p:nvSpPr>
          <p:cNvPr id="12" name="动作按钮: 空白 11">
            <a:hlinkClick r:id="rId5" action="ppaction://hlinksldjump" highlightClick="1"/>
            <a:extLst>
              <a:ext uri="{FF2B5EF4-FFF2-40B4-BE49-F238E27FC236}">
                <a16:creationId xmlns:a16="http://schemas.microsoft.com/office/drawing/2014/main" id="{CE1EB0C1-4CB7-468A-8DC9-AAC2796E21C4}"/>
              </a:ext>
            </a:extLst>
          </p:cNvPr>
          <p:cNvSpPr/>
          <p:nvPr/>
        </p:nvSpPr>
        <p:spPr>
          <a:xfrm>
            <a:off x="0" y="449867"/>
            <a:ext cx="371628" cy="446604"/>
          </a:xfrm>
          <a:prstGeom prst="actionButtonBlank">
            <a:avLst/>
          </a:prstGeom>
          <a:solidFill>
            <a:srgbClr val="00216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049BB2B2-1D0F-42E9-9E74-5D659A78DF3E}"/>
              </a:ext>
            </a:extLst>
          </p:cNvPr>
          <p:cNvSpPr txBox="1"/>
          <p:nvPr/>
        </p:nvSpPr>
        <p:spPr>
          <a:xfrm>
            <a:off x="548561" y="449867"/>
            <a:ext cx="6109138" cy="523220"/>
          </a:xfrm>
          <a:prstGeom prst="rect">
            <a:avLst/>
          </a:prstGeom>
          <a:noFill/>
        </p:spPr>
        <p:txBody>
          <a:bodyPr wrap="square">
            <a:spAutoFit/>
          </a:bodyPr>
          <a:lstStyle/>
          <a:p>
            <a:pPr>
              <a:buSzPct val="85000"/>
            </a:pPr>
            <a:r>
              <a:rPr kumimoji="1" lang="en-US" altLang="zh-CN" sz="2800" b="1" dirty="0">
                <a:solidFill>
                  <a:srgbClr val="002169"/>
                </a:solidFill>
                <a:latin typeface="Times New Roman" panose="02020603050405020304" pitchFamily="18" charset="0"/>
                <a:ea typeface="Microsoft YaHei" panose="020B0503020204020204" pitchFamily="34" charset="-122"/>
                <a:cs typeface="Times New Roman" panose="02020603050405020304" pitchFamily="18" charset="0"/>
              </a:rPr>
              <a:t>Biosensing --- Senior thesis (Present)</a:t>
            </a:r>
            <a:endParaRPr kumimoji="1" lang="en" altLang="zh-CN" sz="2800" b="1" dirty="0">
              <a:solidFill>
                <a:srgbClr val="002169"/>
              </a:solidFill>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14" name="文本框 13">
            <a:extLst>
              <a:ext uri="{FF2B5EF4-FFF2-40B4-BE49-F238E27FC236}">
                <a16:creationId xmlns:a16="http://schemas.microsoft.com/office/drawing/2014/main" id="{9FFD8CBD-D25B-4242-830D-8DD863C73C36}"/>
              </a:ext>
            </a:extLst>
          </p:cNvPr>
          <p:cNvSpPr txBox="1"/>
          <p:nvPr/>
        </p:nvSpPr>
        <p:spPr>
          <a:xfrm>
            <a:off x="0" y="6550223"/>
            <a:ext cx="3644348" cy="307777"/>
          </a:xfrm>
          <a:prstGeom prst="rect">
            <a:avLst/>
          </a:prstGeom>
          <a:noFill/>
        </p:spPr>
        <p:txBody>
          <a:bodyPr wrap="square">
            <a:spAutoFit/>
          </a:bodyPr>
          <a:lstStyle/>
          <a:p>
            <a:r>
              <a:rPr lang="en-US" altLang="zh-CN" sz="1400" i="1" dirty="0">
                <a:latin typeface="Arial" panose="020B0604020202020204" pitchFamily="34" charset="0"/>
                <a:cs typeface="Arial" panose="020B0604020202020204" pitchFamily="34" charset="0"/>
              </a:rPr>
              <a:t>Nanoscale, 2024,16, 11879-11913</a:t>
            </a:r>
            <a:endParaRPr lang="zh-CN" altLang="en-US" sz="1400" i="1" dirty="0">
              <a:latin typeface="Arial" panose="020B0604020202020204" pitchFamily="34" charset="0"/>
              <a:cs typeface="Arial" panose="020B0604020202020204" pitchFamily="34" charset="0"/>
            </a:endParaRPr>
          </a:p>
        </p:txBody>
      </p:sp>
      <p:pic>
        <p:nvPicPr>
          <p:cNvPr id="4" name="图片 3">
            <a:extLst>
              <a:ext uri="{FF2B5EF4-FFF2-40B4-BE49-F238E27FC236}">
                <a16:creationId xmlns:a16="http://schemas.microsoft.com/office/drawing/2014/main" id="{7780F175-73D5-41DD-9A35-4DD9BB684838}"/>
              </a:ext>
            </a:extLst>
          </p:cNvPr>
          <p:cNvPicPr>
            <a:picLocks noChangeAspect="1"/>
          </p:cNvPicPr>
          <p:nvPr/>
        </p:nvPicPr>
        <p:blipFill>
          <a:blip r:embed="rId6"/>
          <a:stretch>
            <a:fillRect/>
          </a:stretch>
        </p:blipFill>
        <p:spPr>
          <a:xfrm>
            <a:off x="866504" y="931506"/>
            <a:ext cx="3673092" cy="4319763"/>
          </a:xfrm>
          <a:prstGeom prst="rect">
            <a:avLst/>
          </a:prstGeom>
        </p:spPr>
      </p:pic>
      <p:pic>
        <p:nvPicPr>
          <p:cNvPr id="7" name="图片 6">
            <a:extLst>
              <a:ext uri="{FF2B5EF4-FFF2-40B4-BE49-F238E27FC236}">
                <a16:creationId xmlns:a16="http://schemas.microsoft.com/office/drawing/2014/main" id="{8201AF8D-6E45-4298-A795-0D2CCEC07FA4}"/>
              </a:ext>
            </a:extLst>
          </p:cNvPr>
          <p:cNvPicPr>
            <a:picLocks noChangeAspect="1"/>
          </p:cNvPicPr>
          <p:nvPr/>
        </p:nvPicPr>
        <p:blipFill>
          <a:blip r:embed="rId7"/>
          <a:stretch>
            <a:fillRect/>
          </a:stretch>
        </p:blipFill>
        <p:spPr>
          <a:xfrm>
            <a:off x="5242662" y="972985"/>
            <a:ext cx="5434047" cy="4274262"/>
          </a:xfrm>
          <a:prstGeom prst="rect">
            <a:avLst/>
          </a:prstGeom>
        </p:spPr>
      </p:pic>
      <p:sp>
        <p:nvSpPr>
          <p:cNvPr id="10" name="文本框 9">
            <a:extLst>
              <a:ext uri="{FF2B5EF4-FFF2-40B4-BE49-F238E27FC236}">
                <a16:creationId xmlns:a16="http://schemas.microsoft.com/office/drawing/2014/main" id="{08891D86-233D-4E64-BBA7-F7038D66BD39}"/>
              </a:ext>
            </a:extLst>
          </p:cNvPr>
          <p:cNvSpPr txBox="1"/>
          <p:nvPr/>
        </p:nvSpPr>
        <p:spPr>
          <a:xfrm>
            <a:off x="1018398" y="5294162"/>
            <a:ext cx="10155204" cy="923330"/>
          </a:xfrm>
          <a:prstGeom prst="rect">
            <a:avLst/>
          </a:prstGeom>
          <a:noFill/>
        </p:spPr>
        <p:txBody>
          <a:bodyPr wrap="square">
            <a:spAutoFit/>
          </a:bodyPr>
          <a:lstStyle/>
          <a:p>
            <a:r>
              <a:rPr lang="zh-CN" altLang="en-US" dirty="0">
                <a:latin typeface="Times New Roman" panose="02020603050405020304" pitchFamily="18" charset="0"/>
                <a:cs typeface="Times New Roman" panose="02020603050405020304" pitchFamily="18" charset="0"/>
              </a:rPr>
              <a:t>R</a:t>
            </a:r>
            <a:r>
              <a:rPr lang="en-US" altLang="zh-CN" dirty="0">
                <a:latin typeface="Times New Roman" panose="02020603050405020304" pitchFamily="18" charset="0"/>
                <a:cs typeface="Times New Roman" panose="02020603050405020304" pitchFamily="18" charset="0"/>
              </a:rPr>
              <a:t>aman spectroscopy </a:t>
            </a:r>
            <a:r>
              <a:rPr lang="zh-CN" altLang="en-US" dirty="0">
                <a:latin typeface="Times New Roman" panose="02020603050405020304" pitchFamily="18" charset="0"/>
                <a:cs typeface="Times New Roman" panose="02020603050405020304" pitchFamily="18" charset="0"/>
              </a:rPr>
              <a:t>in analyzing liquid biopsy for the detection and diagnosis of brain disorders</a:t>
            </a:r>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The peak assignment for various metabolic groups and biomolecules </a:t>
            </a:r>
          </a:p>
          <a:p>
            <a:r>
              <a:rPr lang="zh-CN" altLang="en-US" dirty="0">
                <a:latin typeface="Times New Roman" panose="02020603050405020304" pitchFamily="18" charset="0"/>
                <a:cs typeface="Times New Roman" panose="02020603050405020304" pitchFamily="18" charset="0"/>
              </a:rPr>
              <a:t>R</a:t>
            </a:r>
            <a:r>
              <a:rPr lang="en-US" altLang="zh-CN" dirty="0">
                <a:latin typeface="Times New Roman" panose="02020603050405020304" pitchFamily="18" charset="0"/>
                <a:cs typeface="Times New Roman" panose="02020603050405020304" pitchFamily="18" charset="0"/>
              </a:rPr>
              <a:t>aman spectroscopy of mice with/without Alzheimer's disease</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8866407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灯片编号占位符 2">
            <a:extLst>
              <a:ext uri="{FF2B5EF4-FFF2-40B4-BE49-F238E27FC236}">
                <a16:creationId xmlns:a16="http://schemas.microsoft.com/office/drawing/2014/main" id="{4C9EA3EE-13F5-C8B8-D36D-E711317CEEB5}"/>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23</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6" name="图形 5">
            <a:extLst>
              <a:ext uri="{FF2B5EF4-FFF2-40B4-BE49-F238E27FC236}">
                <a16:creationId xmlns:a16="http://schemas.microsoft.com/office/drawing/2014/main" id="{23D78302-4EC2-42AF-8A48-5682466D249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100789" y="332660"/>
            <a:ext cx="1542650" cy="563811"/>
          </a:xfrm>
          <a:prstGeom prst="rect">
            <a:avLst/>
          </a:prstGeom>
        </p:spPr>
      </p:pic>
      <p:sp>
        <p:nvSpPr>
          <p:cNvPr id="12" name="动作按钮: 空白 11">
            <a:hlinkClick r:id="rId5" action="ppaction://hlinksldjump" highlightClick="1"/>
            <a:extLst>
              <a:ext uri="{FF2B5EF4-FFF2-40B4-BE49-F238E27FC236}">
                <a16:creationId xmlns:a16="http://schemas.microsoft.com/office/drawing/2014/main" id="{CE1EB0C1-4CB7-468A-8DC9-AAC2796E21C4}"/>
              </a:ext>
            </a:extLst>
          </p:cNvPr>
          <p:cNvSpPr/>
          <p:nvPr/>
        </p:nvSpPr>
        <p:spPr>
          <a:xfrm>
            <a:off x="0" y="449867"/>
            <a:ext cx="371628" cy="446604"/>
          </a:xfrm>
          <a:prstGeom prst="actionButtonBlank">
            <a:avLst/>
          </a:prstGeom>
          <a:solidFill>
            <a:srgbClr val="00216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049BB2B2-1D0F-42E9-9E74-5D659A78DF3E}"/>
              </a:ext>
            </a:extLst>
          </p:cNvPr>
          <p:cNvSpPr txBox="1"/>
          <p:nvPr/>
        </p:nvSpPr>
        <p:spPr>
          <a:xfrm>
            <a:off x="548561" y="449867"/>
            <a:ext cx="6109138" cy="523220"/>
          </a:xfrm>
          <a:prstGeom prst="rect">
            <a:avLst/>
          </a:prstGeom>
          <a:noFill/>
        </p:spPr>
        <p:txBody>
          <a:bodyPr wrap="square">
            <a:spAutoFit/>
          </a:bodyPr>
          <a:lstStyle/>
          <a:p>
            <a:pPr>
              <a:buSzPct val="85000"/>
            </a:pPr>
            <a:r>
              <a:rPr kumimoji="1" lang="en-US" altLang="zh-CN" sz="2800" b="1" dirty="0">
                <a:solidFill>
                  <a:srgbClr val="002169"/>
                </a:solidFill>
                <a:latin typeface="Times New Roman" panose="02020603050405020304" pitchFamily="18" charset="0"/>
                <a:ea typeface="Microsoft YaHei" panose="020B0503020204020204" pitchFamily="34" charset="-122"/>
                <a:cs typeface="Times New Roman" panose="02020603050405020304" pitchFamily="18" charset="0"/>
              </a:rPr>
              <a:t>Biosensing --- Senior thesis (Present)</a:t>
            </a:r>
            <a:endParaRPr kumimoji="1" lang="en" altLang="zh-CN" sz="2800" b="1" dirty="0">
              <a:solidFill>
                <a:srgbClr val="002169"/>
              </a:solidFill>
              <a:latin typeface="Times New Roman" panose="02020603050405020304" pitchFamily="18" charset="0"/>
              <a:ea typeface="Microsoft YaHei" panose="020B0503020204020204" pitchFamily="34" charset="-122"/>
              <a:cs typeface="Times New Roman" panose="02020603050405020304" pitchFamily="18" charset="0"/>
            </a:endParaRPr>
          </a:p>
        </p:txBody>
      </p:sp>
      <p:pic>
        <p:nvPicPr>
          <p:cNvPr id="3" name="图片 2">
            <a:extLst>
              <a:ext uri="{FF2B5EF4-FFF2-40B4-BE49-F238E27FC236}">
                <a16:creationId xmlns:a16="http://schemas.microsoft.com/office/drawing/2014/main" id="{E393092D-E2DB-418A-B195-EBCC5DA40E01}"/>
              </a:ext>
            </a:extLst>
          </p:cNvPr>
          <p:cNvPicPr>
            <a:picLocks noChangeAspect="1"/>
          </p:cNvPicPr>
          <p:nvPr/>
        </p:nvPicPr>
        <p:blipFill>
          <a:blip r:embed="rId6"/>
          <a:stretch>
            <a:fillRect/>
          </a:stretch>
        </p:blipFill>
        <p:spPr>
          <a:xfrm>
            <a:off x="3213388" y="973088"/>
            <a:ext cx="5686772" cy="2448674"/>
          </a:xfrm>
          <a:prstGeom prst="rect">
            <a:avLst/>
          </a:prstGeom>
        </p:spPr>
      </p:pic>
      <p:pic>
        <p:nvPicPr>
          <p:cNvPr id="7" name="图片 6">
            <a:extLst>
              <a:ext uri="{FF2B5EF4-FFF2-40B4-BE49-F238E27FC236}">
                <a16:creationId xmlns:a16="http://schemas.microsoft.com/office/drawing/2014/main" id="{8636E146-6988-4438-B28C-29C076701B44}"/>
              </a:ext>
            </a:extLst>
          </p:cNvPr>
          <p:cNvPicPr>
            <a:picLocks noChangeAspect="1"/>
          </p:cNvPicPr>
          <p:nvPr/>
        </p:nvPicPr>
        <p:blipFill>
          <a:blip r:embed="rId7"/>
          <a:stretch>
            <a:fillRect/>
          </a:stretch>
        </p:blipFill>
        <p:spPr>
          <a:xfrm>
            <a:off x="1447624" y="3436239"/>
            <a:ext cx="8373644" cy="2362530"/>
          </a:xfrm>
          <a:prstGeom prst="rect">
            <a:avLst/>
          </a:prstGeom>
        </p:spPr>
      </p:pic>
      <p:sp>
        <p:nvSpPr>
          <p:cNvPr id="10" name="文本框 9">
            <a:extLst>
              <a:ext uri="{FF2B5EF4-FFF2-40B4-BE49-F238E27FC236}">
                <a16:creationId xmlns:a16="http://schemas.microsoft.com/office/drawing/2014/main" id="{B4CFA31C-8623-4448-9C53-972A667F7075}"/>
              </a:ext>
            </a:extLst>
          </p:cNvPr>
          <p:cNvSpPr txBox="1"/>
          <p:nvPr/>
        </p:nvSpPr>
        <p:spPr>
          <a:xfrm>
            <a:off x="2091211" y="5798769"/>
            <a:ext cx="7730057" cy="646331"/>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S</a:t>
            </a:r>
            <a:r>
              <a:rPr lang="zh-CN" altLang="en-US" dirty="0">
                <a:latin typeface="Times New Roman" panose="02020603050405020304" pitchFamily="18" charset="0"/>
                <a:cs typeface="Times New Roman" panose="02020603050405020304" pitchFamily="18" charset="0"/>
              </a:rPr>
              <a:t>aliva preparation</a:t>
            </a:r>
            <a:r>
              <a:rPr lang="en-US"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 RS measurements and machine learning data analysis</a:t>
            </a:r>
            <a:endParaRPr lang="en-US" altLang="zh-CN" dirty="0">
              <a:latin typeface="Times New Roman" panose="02020603050405020304" pitchFamily="18" charset="0"/>
              <a:cs typeface="Times New Roman" panose="02020603050405020304" pitchFamily="18" charset="0"/>
            </a:endParaRPr>
          </a:p>
          <a:p>
            <a:r>
              <a:rPr lang="en-US" altLang="zh-CN" sz="1800" b="0" i="0" dirty="0">
                <a:solidFill>
                  <a:srgbClr val="000000"/>
                </a:solidFill>
                <a:effectLst/>
                <a:latin typeface="AdvOTd3a5f740"/>
              </a:rPr>
              <a:t>Performances of PLS-DA and xgbTree methods</a:t>
            </a:r>
            <a:r>
              <a:rPr lang="en-US" altLang="zh-CN" dirty="0"/>
              <a:t> </a:t>
            </a:r>
            <a:endParaRPr lang="zh-CN" altLang="en-US" dirty="0">
              <a:latin typeface="Times New Roman" panose="02020603050405020304" pitchFamily="18" charset="0"/>
              <a:cs typeface="Times New Roman" panose="02020603050405020304" pitchFamily="18" charset="0"/>
            </a:endParaRPr>
          </a:p>
        </p:txBody>
      </p:sp>
      <p:sp>
        <p:nvSpPr>
          <p:cNvPr id="11" name="文本框 10">
            <a:extLst>
              <a:ext uri="{FF2B5EF4-FFF2-40B4-BE49-F238E27FC236}">
                <a16:creationId xmlns:a16="http://schemas.microsoft.com/office/drawing/2014/main" id="{42220FF4-0340-4E07-887F-BD545F807600}"/>
              </a:ext>
            </a:extLst>
          </p:cNvPr>
          <p:cNvSpPr txBox="1"/>
          <p:nvPr/>
        </p:nvSpPr>
        <p:spPr>
          <a:xfrm>
            <a:off x="0" y="6550223"/>
            <a:ext cx="3644348" cy="307777"/>
          </a:xfrm>
          <a:prstGeom prst="rect">
            <a:avLst/>
          </a:prstGeom>
          <a:noFill/>
        </p:spPr>
        <p:txBody>
          <a:bodyPr wrap="square">
            <a:spAutoFit/>
          </a:bodyPr>
          <a:lstStyle/>
          <a:p>
            <a:r>
              <a:rPr lang="en-US" altLang="zh-CN" sz="1400" i="1" dirty="0">
                <a:latin typeface="Arial" panose="020B0604020202020204" pitchFamily="34" charset="0"/>
                <a:cs typeface="Arial" panose="020B0604020202020204" pitchFamily="34" charset="0"/>
              </a:rPr>
              <a:t>Nanoscale, 2024,16, 11879-11913</a:t>
            </a:r>
            <a:endParaRPr lang="zh-CN" altLang="en-US" sz="14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5106957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动作按钮: 空白 8">
            <a:hlinkClick r:id="rId2" action="ppaction://hlinksldjump" highlightClick="1"/>
            <a:extLst>
              <a:ext uri="{FF2B5EF4-FFF2-40B4-BE49-F238E27FC236}">
                <a16:creationId xmlns:a16="http://schemas.microsoft.com/office/drawing/2014/main" id="{F2348848-7F45-4561-9A98-FBB72CBE99DB}"/>
              </a:ext>
            </a:extLst>
          </p:cNvPr>
          <p:cNvSpPr/>
          <p:nvPr/>
        </p:nvSpPr>
        <p:spPr>
          <a:xfrm>
            <a:off x="0" y="449867"/>
            <a:ext cx="371628" cy="446604"/>
          </a:xfrm>
          <a:prstGeom prst="actionButtonBlank">
            <a:avLst/>
          </a:prstGeom>
          <a:solidFill>
            <a:srgbClr val="034E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20876B98-D167-E2D4-B69B-C9BE8F60EED4}"/>
              </a:ext>
            </a:extLst>
          </p:cNvPr>
          <p:cNvSpPr txBox="1"/>
          <p:nvPr/>
        </p:nvSpPr>
        <p:spPr>
          <a:xfrm>
            <a:off x="548561" y="448171"/>
            <a:ext cx="2739132" cy="523220"/>
          </a:xfrm>
          <a:prstGeom prst="rect">
            <a:avLst/>
          </a:prstGeom>
          <a:noFill/>
        </p:spPr>
        <p:txBody>
          <a:bodyPr wrap="square">
            <a:spAutoFit/>
          </a:bodyPr>
          <a:lstStyle/>
          <a:p>
            <a:pPr>
              <a:buSzPct val="85000"/>
            </a:pPr>
            <a:r>
              <a:rPr kumimoji="1" lang="en" altLang="zh-CN" sz="28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rPr>
              <a:t>Other projects</a:t>
            </a:r>
          </a:p>
        </p:txBody>
      </p:sp>
      <p:sp>
        <p:nvSpPr>
          <p:cNvPr id="19" name="灯片编号占位符 2">
            <a:extLst>
              <a:ext uri="{FF2B5EF4-FFF2-40B4-BE49-F238E27FC236}">
                <a16:creationId xmlns:a16="http://schemas.microsoft.com/office/drawing/2014/main" id="{4C9EA3EE-13F5-C8B8-D36D-E711317CEEB5}"/>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24</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13" name="图形 12">
            <a:extLst>
              <a:ext uri="{FF2B5EF4-FFF2-40B4-BE49-F238E27FC236}">
                <a16:creationId xmlns:a16="http://schemas.microsoft.com/office/drawing/2014/main" id="{7F3F6E1D-4DA8-4B56-9F76-FE8036AE9DD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904307" y="448171"/>
            <a:ext cx="2739132" cy="524515"/>
          </a:xfrm>
          <a:prstGeom prst="rect">
            <a:avLst/>
          </a:prstGeom>
          <a:effectLst/>
        </p:spPr>
      </p:pic>
      <p:sp>
        <p:nvSpPr>
          <p:cNvPr id="10" name="文本框 9">
            <a:extLst>
              <a:ext uri="{FF2B5EF4-FFF2-40B4-BE49-F238E27FC236}">
                <a16:creationId xmlns:a16="http://schemas.microsoft.com/office/drawing/2014/main" id="{9C71801B-32A7-4F0D-9B31-486CAADF09EF}"/>
              </a:ext>
            </a:extLst>
          </p:cNvPr>
          <p:cNvSpPr txBox="1"/>
          <p:nvPr/>
        </p:nvSpPr>
        <p:spPr>
          <a:xfrm>
            <a:off x="1262093" y="1239637"/>
            <a:ext cx="9667813" cy="4154984"/>
          </a:xfrm>
          <a:prstGeom prst="rect">
            <a:avLst/>
          </a:prstGeom>
          <a:noFill/>
        </p:spPr>
        <p:txBody>
          <a:bodyPr wrap="square">
            <a:spAutoFit/>
          </a:bodyPr>
          <a:lstStyle/>
          <a:p>
            <a:r>
              <a:rPr lang="en-US" altLang="zh-CN" sz="2400" b="1" dirty="0">
                <a:latin typeface="Times New Roman" panose="02020603050405020304" pitchFamily="18" charset="0"/>
                <a:cs typeface="Times New Roman" panose="02020603050405020304" pitchFamily="18" charset="0"/>
              </a:rPr>
              <a:t>Discover physical concepts with neural networks (2021 - 2022)</a:t>
            </a:r>
          </a:p>
          <a:p>
            <a:endParaRPr lang="en-US" altLang="zh-CN" sz="2400" b="1" dirty="0">
              <a:latin typeface="Times New Roman" panose="02020603050405020304" pitchFamily="18" charset="0"/>
              <a:cs typeface="Times New Roman" panose="02020603050405020304" pitchFamily="18" charset="0"/>
            </a:endParaRPr>
          </a:p>
          <a:p>
            <a:r>
              <a:rPr lang="en-US" altLang="zh-CN" sz="2400" b="1" dirty="0">
                <a:latin typeface="Times New Roman" panose="02020603050405020304" pitchFamily="18" charset="0"/>
                <a:cs typeface="Times New Roman" panose="02020603050405020304" pitchFamily="18" charset="0"/>
              </a:rPr>
              <a:t>Simulation and review of light field modes in Fabry–Pérot cavity (2022)</a:t>
            </a:r>
          </a:p>
          <a:p>
            <a:pPr algn="l"/>
            <a:endParaRPr lang="en-US" altLang="zh-CN" sz="2400" b="1" dirty="0">
              <a:latin typeface="Times New Roman" panose="02020603050405020304" pitchFamily="18" charset="0"/>
              <a:cs typeface="Times New Roman" panose="02020603050405020304" pitchFamily="18" charset="0"/>
            </a:endParaRPr>
          </a:p>
          <a:p>
            <a:r>
              <a:rPr lang="en-US" altLang="zh-CN" sz="2400" b="1" dirty="0">
                <a:latin typeface="Times New Roman" panose="02020603050405020304" pitchFamily="18" charset="0"/>
                <a:cs typeface="Times New Roman" panose="02020603050405020304" pitchFamily="18" charset="0"/>
              </a:rPr>
              <a:t>Search exotic particles with deep learning and use Random Forests to classify phases in the Ising Model (2023)</a:t>
            </a:r>
          </a:p>
          <a:p>
            <a:endParaRPr lang="en-US" altLang="zh-CN" sz="2400" b="1" dirty="0">
              <a:latin typeface="Times New Roman" panose="02020603050405020304" pitchFamily="18" charset="0"/>
              <a:cs typeface="Times New Roman" panose="02020603050405020304" pitchFamily="18" charset="0"/>
            </a:endParaRPr>
          </a:p>
          <a:p>
            <a:r>
              <a:rPr lang="en-US" altLang="zh-CN" sz="2400" b="1" dirty="0">
                <a:latin typeface="Times New Roman" panose="02020603050405020304" pitchFamily="18" charset="0"/>
                <a:cs typeface="Times New Roman" panose="02020603050405020304" pitchFamily="18" charset="0"/>
              </a:rPr>
              <a:t>RoboGame 2023 (2023)</a:t>
            </a:r>
          </a:p>
          <a:p>
            <a:endParaRPr lang="en-US" altLang="zh-CN" sz="2400" b="1" dirty="0">
              <a:latin typeface="Times New Roman" panose="02020603050405020304" pitchFamily="18" charset="0"/>
              <a:cs typeface="Times New Roman" panose="02020603050405020304" pitchFamily="18" charset="0"/>
            </a:endParaRPr>
          </a:p>
          <a:p>
            <a:r>
              <a:rPr lang="en-US" altLang="zh-CN" sz="2400" b="1" dirty="0">
                <a:latin typeface="Times New Roman" panose="02020603050405020304" pitchFamily="18" charset="0"/>
                <a:cs typeface="Times New Roman" panose="02020603050405020304" pitchFamily="18" charset="0"/>
              </a:rPr>
              <a:t>Simulation of the focusing property with high-NA lens of vectorial polarized beam (2024)</a:t>
            </a:r>
          </a:p>
        </p:txBody>
      </p:sp>
    </p:spTree>
    <p:extLst>
      <p:ext uri="{BB962C8B-B14F-4D97-AF65-F5344CB8AC3E}">
        <p14:creationId xmlns:p14="http://schemas.microsoft.com/office/powerpoint/2010/main" val="342593258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线连接符 5">
            <a:extLst>
              <a:ext uri="{FF2B5EF4-FFF2-40B4-BE49-F238E27FC236}">
                <a16:creationId xmlns:a16="http://schemas.microsoft.com/office/drawing/2014/main" id="{D46F974C-E8AD-189F-B40A-D519DE8D4B1B}"/>
              </a:ext>
            </a:extLst>
          </p:cNvPr>
          <p:cNvCxnSpPr>
            <a:cxnSpLocks/>
          </p:cNvCxnSpPr>
          <p:nvPr/>
        </p:nvCxnSpPr>
        <p:spPr>
          <a:xfrm>
            <a:off x="2579572" y="2446301"/>
            <a:ext cx="0" cy="1965397"/>
          </a:xfrm>
          <a:prstGeom prst="line">
            <a:avLst/>
          </a:prstGeom>
          <a:ln w="28575">
            <a:solidFill>
              <a:schemeClr val="accent1">
                <a:alpha val="67000"/>
              </a:schemeClr>
            </a:solidFill>
          </a:ln>
        </p:spPr>
        <p:style>
          <a:lnRef idx="1">
            <a:schemeClr val="accent1"/>
          </a:lnRef>
          <a:fillRef idx="0">
            <a:schemeClr val="accent1"/>
          </a:fillRef>
          <a:effectRef idx="0">
            <a:schemeClr val="accent1"/>
          </a:effectRef>
          <a:fontRef idx="minor">
            <a:schemeClr val="tx1"/>
          </a:fontRef>
        </p:style>
      </p:cxnSp>
      <p:sp>
        <p:nvSpPr>
          <p:cNvPr id="10" name="文本框 9">
            <a:extLst>
              <a:ext uri="{FF2B5EF4-FFF2-40B4-BE49-F238E27FC236}">
                <a16:creationId xmlns:a16="http://schemas.microsoft.com/office/drawing/2014/main" id="{EFC64521-B1CA-DCB4-2EDB-4FD95993F9F9}"/>
              </a:ext>
            </a:extLst>
          </p:cNvPr>
          <p:cNvSpPr txBox="1"/>
          <p:nvPr/>
        </p:nvSpPr>
        <p:spPr>
          <a:xfrm>
            <a:off x="3254132" y="3584231"/>
            <a:ext cx="8292417" cy="646331"/>
          </a:xfrm>
          <a:prstGeom prst="rect">
            <a:avLst/>
          </a:prstGeom>
          <a:noFill/>
        </p:spPr>
        <p:txBody>
          <a:bodyPr wrap="square" rtlCol="0">
            <a:spAutoFit/>
          </a:bodyPr>
          <a:lstStyle/>
          <a:p>
            <a:r>
              <a:rPr kumimoji="1" lang="en" altLang="zh-CN" sz="3600" b="1"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rPr>
              <a:t>Future Plan</a:t>
            </a:r>
          </a:p>
        </p:txBody>
      </p:sp>
      <p:sp>
        <p:nvSpPr>
          <p:cNvPr id="13" name="文本框 12">
            <a:extLst>
              <a:ext uri="{FF2B5EF4-FFF2-40B4-BE49-F238E27FC236}">
                <a16:creationId xmlns:a16="http://schemas.microsoft.com/office/drawing/2014/main" id="{4FD3D361-6CCE-C95A-04EF-08EBB11843E5}"/>
              </a:ext>
            </a:extLst>
          </p:cNvPr>
          <p:cNvSpPr txBox="1"/>
          <p:nvPr/>
        </p:nvSpPr>
        <p:spPr>
          <a:xfrm>
            <a:off x="3254132" y="2597566"/>
            <a:ext cx="6098582" cy="769441"/>
          </a:xfrm>
          <a:prstGeom prst="rect">
            <a:avLst/>
          </a:prstGeom>
          <a:noFill/>
        </p:spPr>
        <p:txBody>
          <a:bodyPr wrap="square">
            <a:spAutoFit/>
          </a:bodyPr>
          <a:lstStyle/>
          <a:p>
            <a:r>
              <a:rPr kumimoji="1" lang="en-US" altLang="zh-CN" sz="4400" b="1" dirty="0">
                <a:solidFill>
                  <a:schemeClr val="accent1">
                    <a:lumMod val="75000"/>
                    <a:lumOff val="25000"/>
                  </a:schemeClr>
                </a:solidFill>
                <a:latin typeface="Times New Roman" panose="02020603050405020304" pitchFamily="18" charset="0"/>
                <a:ea typeface="Microsoft YaHei" panose="020B0503020204020204" pitchFamily="34" charset="-122"/>
                <a:cs typeface="Times New Roman" panose="02020603050405020304" pitchFamily="18" charset="0"/>
              </a:rPr>
              <a:t>03. </a:t>
            </a:r>
            <a:endParaRPr lang="zh-CN" altLang="en-US" sz="4400" dirty="0">
              <a:solidFill>
                <a:schemeClr val="accent1">
                  <a:lumMod val="75000"/>
                  <a:lumOff val="25000"/>
                </a:schemeClr>
              </a:solidFill>
            </a:endParaRPr>
          </a:p>
        </p:txBody>
      </p:sp>
      <p:sp>
        <p:nvSpPr>
          <p:cNvPr id="2" name="灯片编号占位符 2">
            <a:extLst>
              <a:ext uri="{FF2B5EF4-FFF2-40B4-BE49-F238E27FC236}">
                <a16:creationId xmlns:a16="http://schemas.microsoft.com/office/drawing/2014/main" id="{D25628B2-70A3-3951-5817-560D80ADA184}"/>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25</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7" name="图形 6">
            <a:extLst>
              <a:ext uri="{FF2B5EF4-FFF2-40B4-BE49-F238E27FC236}">
                <a16:creationId xmlns:a16="http://schemas.microsoft.com/office/drawing/2014/main" id="{86B453B7-66DB-41E0-BA20-B094BBC9B1F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904307" y="448171"/>
            <a:ext cx="2739132" cy="524515"/>
          </a:xfrm>
          <a:prstGeom prst="rect">
            <a:avLst/>
          </a:prstGeom>
          <a:effectLst/>
        </p:spPr>
      </p:pic>
    </p:spTree>
    <p:extLst>
      <p:ext uri="{BB962C8B-B14F-4D97-AF65-F5344CB8AC3E}">
        <p14:creationId xmlns:p14="http://schemas.microsoft.com/office/powerpoint/2010/main" val="412025084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2">
            <a:extLst>
              <a:ext uri="{FF2B5EF4-FFF2-40B4-BE49-F238E27FC236}">
                <a16:creationId xmlns:a16="http://schemas.microsoft.com/office/drawing/2014/main" id="{5608948D-668B-1748-7F46-BBC7FEC8C199}"/>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26</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13" name="图形 12">
            <a:extLst>
              <a:ext uri="{FF2B5EF4-FFF2-40B4-BE49-F238E27FC236}">
                <a16:creationId xmlns:a16="http://schemas.microsoft.com/office/drawing/2014/main" id="{FC2F896C-C0E7-4146-B5C6-4680D0629EA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904307" y="448171"/>
            <a:ext cx="2739132" cy="524515"/>
          </a:xfrm>
          <a:prstGeom prst="rect">
            <a:avLst/>
          </a:prstGeom>
          <a:effectLst/>
        </p:spPr>
      </p:pic>
      <p:sp>
        <p:nvSpPr>
          <p:cNvPr id="16" name="矩形 15">
            <a:extLst>
              <a:ext uri="{FF2B5EF4-FFF2-40B4-BE49-F238E27FC236}">
                <a16:creationId xmlns:a16="http://schemas.microsoft.com/office/drawing/2014/main" id="{843C7B2A-4357-4E19-AFD2-166994D106EF}"/>
              </a:ext>
            </a:extLst>
          </p:cNvPr>
          <p:cNvSpPr/>
          <p:nvPr/>
        </p:nvSpPr>
        <p:spPr>
          <a:xfrm>
            <a:off x="1" y="437614"/>
            <a:ext cx="371628" cy="472702"/>
          </a:xfrm>
          <a:prstGeom prst="rect">
            <a:avLst/>
          </a:prstGeom>
          <a:solidFill>
            <a:srgbClr val="034E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文本框 16">
            <a:extLst>
              <a:ext uri="{FF2B5EF4-FFF2-40B4-BE49-F238E27FC236}">
                <a16:creationId xmlns:a16="http://schemas.microsoft.com/office/drawing/2014/main" id="{D856CBD3-3026-431F-87A1-BCDC8B1C9A0E}"/>
              </a:ext>
            </a:extLst>
          </p:cNvPr>
          <p:cNvSpPr txBox="1"/>
          <p:nvPr/>
        </p:nvSpPr>
        <p:spPr>
          <a:xfrm>
            <a:off x="548561" y="448171"/>
            <a:ext cx="6109138" cy="523220"/>
          </a:xfrm>
          <a:prstGeom prst="rect">
            <a:avLst/>
          </a:prstGeom>
          <a:noFill/>
        </p:spPr>
        <p:txBody>
          <a:bodyPr wrap="square">
            <a:spAutoFit/>
          </a:bodyPr>
          <a:lstStyle/>
          <a:p>
            <a:pPr>
              <a:buSzPct val="85000"/>
            </a:pPr>
            <a:r>
              <a:rPr kumimoji="1" lang="en" altLang="zh-CN" sz="28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rPr>
              <a:t>A</a:t>
            </a:r>
            <a:r>
              <a:rPr kumimoji="1" lang="en-US" altLang="zh-CN" sz="28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rPr>
              <a:t>bout PhD</a:t>
            </a:r>
            <a:endParaRPr kumimoji="1" lang="en" altLang="zh-CN" sz="28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8" name="文本框 7">
            <a:extLst>
              <a:ext uri="{FF2B5EF4-FFF2-40B4-BE49-F238E27FC236}">
                <a16:creationId xmlns:a16="http://schemas.microsoft.com/office/drawing/2014/main" id="{48B385F4-85E1-482D-91BA-D53B3CE4FFEB}"/>
              </a:ext>
            </a:extLst>
          </p:cNvPr>
          <p:cNvSpPr txBox="1"/>
          <p:nvPr/>
        </p:nvSpPr>
        <p:spPr>
          <a:xfrm>
            <a:off x="1063223" y="4093006"/>
            <a:ext cx="10460098" cy="369332"/>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Based on the resources and opportunities in the lab, I am open to refining or adjusting these plans.</a:t>
            </a:r>
            <a:endParaRPr lang="zh-CN" altLang="en-US" dirty="0">
              <a:latin typeface="Times New Roman" panose="02020603050405020304" pitchFamily="18" charset="0"/>
              <a:cs typeface="Times New Roman" panose="02020603050405020304" pitchFamily="18" charset="0"/>
            </a:endParaRPr>
          </a:p>
        </p:txBody>
      </p:sp>
      <p:sp>
        <p:nvSpPr>
          <p:cNvPr id="12" name="Rectangle 8">
            <a:extLst>
              <a:ext uri="{FF2B5EF4-FFF2-40B4-BE49-F238E27FC236}">
                <a16:creationId xmlns:a16="http://schemas.microsoft.com/office/drawing/2014/main" id="{A54E12CF-BD0D-45A6-BC93-D26F8D8AB02E}"/>
              </a:ext>
            </a:extLst>
          </p:cNvPr>
          <p:cNvSpPr>
            <a:spLocks noChangeArrowheads="1"/>
          </p:cNvSpPr>
          <p:nvPr/>
        </p:nvSpPr>
        <p:spPr bwMode="auto">
          <a:xfrm>
            <a:off x="483747" y="4462338"/>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15" name="Rectangle 10">
            <a:extLst>
              <a:ext uri="{FF2B5EF4-FFF2-40B4-BE49-F238E27FC236}">
                <a16:creationId xmlns:a16="http://schemas.microsoft.com/office/drawing/2014/main" id="{BBB88F53-6F82-489B-B729-19E2D63EDE82}"/>
              </a:ext>
            </a:extLst>
          </p:cNvPr>
          <p:cNvSpPr>
            <a:spLocks noChangeArrowheads="1"/>
          </p:cNvSpPr>
          <p:nvPr/>
        </p:nvSpPr>
        <p:spPr bwMode="auto">
          <a:xfrm>
            <a:off x="283169" y="3428128"/>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19" name="文本框 18">
            <a:extLst>
              <a:ext uri="{FF2B5EF4-FFF2-40B4-BE49-F238E27FC236}">
                <a16:creationId xmlns:a16="http://schemas.microsoft.com/office/drawing/2014/main" id="{A4965C32-3BE7-44F1-BC15-9DE67AB8ADFE}"/>
              </a:ext>
            </a:extLst>
          </p:cNvPr>
          <p:cNvSpPr txBox="1"/>
          <p:nvPr/>
        </p:nvSpPr>
        <p:spPr>
          <a:xfrm>
            <a:off x="1063223" y="1516484"/>
            <a:ext cx="10065554" cy="2308324"/>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zh-CN"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Objective :</a:t>
            </a:r>
            <a:endParaRPr kumimoji="0" lang="en-US" altLang="zh-CN"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zh-CN" altLang="zh-CN"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zh-CN" altLang="zh-CN"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Apply quantum optics background to improve </a:t>
            </a:r>
            <a:r>
              <a:rPr kumimoji="0" lang="zh-CN" altLang="zh-CN"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two-photon fluorescence microscopy</a:t>
            </a:r>
            <a:r>
              <a:rPr kumimoji="0" lang="zh-CN" altLang="zh-CN"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endParaRPr kumimoji="0" lang="en-US" altLang="zh-CN"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endParaRPr kumimoji="0" lang="zh-CN" altLang="zh-CN"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zh-CN" altLang="zh-CN"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Focus on </a:t>
            </a:r>
            <a:r>
              <a:rPr kumimoji="0" lang="zh-CN" altLang="zh-CN"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in vivo neurovascular imaging</a:t>
            </a:r>
            <a:r>
              <a:rPr kumimoji="0" lang="zh-CN" altLang="zh-CN"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to capture data with greater speed and precision.</a:t>
            </a:r>
            <a:endParaRPr kumimoji="0" lang="en-US" altLang="zh-CN"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endParaRPr lang="en-US" altLang="zh-CN" dirty="0">
              <a:latin typeface="Times New Roman" panose="02020603050405020304" pitchFamily="18" charset="0"/>
              <a:cs typeface="Times New Roman" panose="02020603050405020304" pitchFamily="18"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zh-CN" altLang="zh-CN"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Develop </a:t>
            </a:r>
            <a:r>
              <a:rPr kumimoji="0" lang="zh-CN" altLang="zh-CN"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ultrafast fluorescence imaging techniques</a:t>
            </a:r>
            <a:r>
              <a:rPr kumimoji="0" lang="zh-CN" altLang="zh-CN"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for enhanced resolution and tracking of dynamic biological processes.</a:t>
            </a:r>
            <a:endParaRPr kumimoji="0" lang="zh-CN"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931213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a:extLst>
              <a:ext uri="{FF2B5EF4-FFF2-40B4-BE49-F238E27FC236}">
                <a16:creationId xmlns:a16="http://schemas.microsoft.com/office/drawing/2014/main" id="{A6EFBA9F-D40B-FBA0-6F07-0E5263913A41}"/>
              </a:ext>
            </a:extLst>
          </p:cNvPr>
          <p:cNvSpPr/>
          <p:nvPr/>
        </p:nvSpPr>
        <p:spPr>
          <a:xfrm>
            <a:off x="0" y="1"/>
            <a:ext cx="12192000" cy="187796"/>
          </a:xfrm>
          <a:prstGeom prst="rect">
            <a:avLst/>
          </a:prstGeom>
          <a:solidFill>
            <a:srgbClr val="034E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034EA1"/>
              </a:solidFill>
            </a:endParaRPr>
          </a:p>
        </p:txBody>
      </p:sp>
      <p:sp>
        <p:nvSpPr>
          <p:cNvPr id="23" name="灯片编号占位符 2">
            <a:extLst>
              <a:ext uri="{FF2B5EF4-FFF2-40B4-BE49-F238E27FC236}">
                <a16:creationId xmlns:a16="http://schemas.microsoft.com/office/drawing/2014/main" id="{2A07CCC7-7B86-EBBF-F378-D303D8C8D090}"/>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27</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sp>
        <p:nvSpPr>
          <p:cNvPr id="2" name="文本框 1">
            <a:extLst>
              <a:ext uri="{FF2B5EF4-FFF2-40B4-BE49-F238E27FC236}">
                <a16:creationId xmlns:a16="http://schemas.microsoft.com/office/drawing/2014/main" id="{9DA381DA-5671-7B3C-65D6-94B795AB7859}"/>
              </a:ext>
            </a:extLst>
          </p:cNvPr>
          <p:cNvSpPr txBox="1"/>
          <p:nvPr/>
        </p:nvSpPr>
        <p:spPr>
          <a:xfrm>
            <a:off x="4329566" y="4451847"/>
            <a:ext cx="3532868" cy="427746"/>
          </a:xfrm>
          <a:prstGeom prst="rect">
            <a:avLst/>
          </a:prstGeom>
          <a:noFill/>
        </p:spPr>
        <p:txBody>
          <a:bodyPr wrap="square" rtlCol="0">
            <a:spAutoFit/>
          </a:bodyPr>
          <a:lstStyle/>
          <a:p>
            <a:pPr algn="ctr">
              <a:lnSpc>
                <a:spcPct val="120000"/>
              </a:lnSpc>
            </a:pPr>
            <a:r>
              <a:rPr kumimoji="1" lang="en" altLang="zh-CN" sz="2000" b="1" dirty="0">
                <a:solidFill>
                  <a:srgbClr val="034EA1"/>
                </a:solidFill>
                <a:latin typeface="Arial" panose="020B0604020202020204" pitchFamily="34" charset="0"/>
                <a:ea typeface="Microsoft YaHei" panose="020B0503020204020204" pitchFamily="34" charset="-122"/>
                <a:cs typeface="Arial" panose="020B0604020202020204" pitchFamily="34" charset="0"/>
              </a:rPr>
              <a:t>Applicant:  Zhongqi Xiu</a:t>
            </a:r>
          </a:p>
        </p:txBody>
      </p:sp>
      <p:cxnSp>
        <p:nvCxnSpPr>
          <p:cNvPr id="3" name="直线连接符 2">
            <a:extLst>
              <a:ext uri="{FF2B5EF4-FFF2-40B4-BE49-F238E27FC236}">
                <a16:creationId xmlns:a16="http://schemas.microsoft.com/office/drawing/2014/main" id="{E22B37F5-D7FE-90DC-A940-36EE174CC671}"/>
              </a:ext>
            </a:extLst>
          </p:cNvPr>
          <p:cNvCxnSpPr>
            <a:cxnSpLocks/>
          </p:cNvCxnSpPr>
          <p:nvPr/>
        </p:nvCxnSpPr>
        <p:spPr>
          <a:xfrm>
            <a:off x="2144684" y="3822405"/>
            <a:ext cx="8362604" cy="0"/>
          </a:xfrm>
          <a:prstGeom prst="line">
            <a:avLst/>
          </a:prstGeom>
          <a:ln>
            <a:solidFill>
              <a:schemeClr val="accent1">
                <a:alpha val="35000"/>
              </a:schemeClr>
            </a:solidFill>
          </a:ln>
        </p:spPr>
        <p:style>
          <a:lnRef idx="1">
            <a:schemeClr val="accent1"/>
          </a:lnRef>
          <a:fillRef idx="0">
            <a:schemeClr val="accent1"/>
          </a:fillRef>
          <a:effectRef idx="0">
            <a:schemeClr val="accent1"/>
          </a:effectRef>
          <a:fontRef idx="minor">
            <a:schemeClr val="tx1"/>
          </a:fontRef>
        </p:style>
      </p:cxnSp>
      <p:sp>
        <p:nvSpPr>
          <p:cNvPr id="4" name="文本框 3">
            <a:extLst>
              <a:ext uri="{FF2B5EF4-FFF2-40B4-BE49-F238E27FC236}">
                <a16:creationId xmlns:a16="http://schemas.microsoft.com/office/drawing/2014/main" id="{B7BCFC9F-7BD6-C3A3-DCB4-310E1C3EFDAF}"/>
              </a:ext>
            </a:extLst>
          </p:cNvPr>
          <p:cNvSpPr txBox="1"/>
          <p:nvPr/>
        </p:nvSpPr>
        <p:spPr>
          <a:xfrm>
            <a:off x="1780674" y="2492021"/>
            <a:ext cx="8630652" cy="1015663"/>
          </a:xfrm>
          <a:prstGeom prst="rect">
            <a:avLst/>
          </a:prstGeom>
          <a:noFill/>
        </p:spPr>
        <p:txBody>
          <a:bodyPr wrap="square">
            <a:spAutoFit/>
          </a:bodyPr>
          <a:lstStyle/>
          <a:p>
            <a:pPr algn="ctr"/>
            <a:r>
              <a:rPr lang="en" altLang="zh-CN" sz="6000" b="1" dirty="0">
                <a:solidFill>
                  <a:schemeClr val="accent1"/>
                </a:solidFill>
                <a:latin typeface="Arial" panose="020B0604020202020204" pitchFamily="34" charset="0"/>
                <a:cs typeface="Arial" panose="020B0604020202020204" pitchFamily="34" charset="0"/>
              </a:rPr>
              <a:t>THANKS</a:t>
            </a:r>
          </a:p>
        </p:txBody>
      </p:sp>
      <p:pic>
        <p:nvPicPr>
          <p:cNvPr id="9" name="图形 8">
            <a:extLst>
              <a:ext uri="{FF2B5EF4-FFF2-40B4-BE49-F238E27FC236}">
                <a16:creationId xmlns:a16="http://schemas.microsoft.com/office/drawing/2014/main" id="{9DD92A58-7D68-4C7D-9C76-FF8C0E312EE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899519" y="1336094"/>
            <a:ext cx="4392961" cy="841206"/>
          </a:xfrm>
          <a:prstGeom prst="rect">
            <a:avLst/>
          </a:prstGeom>
          <a:effectLst/>
        </p:spPr>
      </p:pic>
    </p:spTree>
    <p:extLst>
      <p:ext uri="{BB962C8B-B14F-4D97-AF65-F5344CB8AC3E}">
        <p14:creationId xmlns:p14="http://schemas.microsoft.com/office/powerpoint/2010/main" val="245367258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2">
            <a:extLst>
              <a:ext uri="{FF2B5EF4-FFF2-40B4-BE49-F238E27FC236}">
                <a16:creationId xmlns:a16="http://schemas.microsoft.com/office/drawing/2014/main" id="{5608948D-668B-1748-7F46-BBC7FEC8C199}"/>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28</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13" name="图形 12">
            <a:extLst>
              <a:ext uri="{FF2B5EF4-FFF2-40B4-BE49-F238E27FC236}">
                <a16:creationId xmlns:a16="http://schemas.microsoft.com/office/drawing/2014/main" id="{FC2F896C-C0E7-4146-B5C6-4680D0629EA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904307" y="448171"/>
            <a:ext cx="2739132" cy="524515"/>
          </a:xfrm>
          <a:prstGeom prst="rect">
            <a:avLst/>
          </a:prstGeom>
          <a:effectLst/>
        </p:spPr>
      </p:pic>
      <p:sp>
        <p:nvSpPr>
          <p:cNvPr id="16" name="矩形 15">
            <a:extLst>
              <a:ext uri="{FF2B5EF4-FFF2-40B4-BE49-F238E27FC236}">
                <a16:creationId xmlns:a16="http://schemas.microsoft.com/office/drawing/2014/main" id="{843C7B2A-4357-4E19-AFD2-166994D106EF}"/>
              </a:ext>
            </a:extLst>
          </p:cNvPr>
          <p:cNvSpPr/>
          <p:nvPr/>
        </p:nvSpPr>
        <p:spPr>
          <a:xfrm>
            <a:off x="1" y="437614"/>
            <a:ext cx="371628" cy="472702"/>
          </a:xfrm>
          <a:prstGeom prst="rect">
            <a:avLst/>
          </a:prstGeom>
          <a:solidFill>
            <a:srgbClr val="034E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文本框 16">
            <a:extLst>
              <a:ext uri="{FF2B5EF4-FFF2-40B4-BE49-F238E27FC236}">
                <a16:creationId xmlns:a16="http://schemas.microsoft.com/office/drawing/2014/main" id="{D856CBD3-3026-431F-87A1-BCDC8B1C9A0E}"/>
              </a:ext>
            </a:extLst>
          </p:cNvPr>
          <p:cNvSpPr txBox="1"/>
          <p:nvPr/>
        </p:nvSpPr>
        <p:spPr>
          <a:xfrm>
            <a:off x="548561" y="448171"/>
            <a:ext cx="6109138" cy="523220"/>
          </a:xfrm>
          <a:prstGeom prst="rect">
            <a:avLst/>
          </a:prstGeom>
          <a:noFill/>
        </p:spPr>
        <p:txBody>
          <a:bodyPr wrap="square">
            <a:spAutoFit/>
          </a:bodyPr>
          <a:lstStyle/>
          <a:p>
            <a:pPr>
              <a:buSzPct val="85000"/>
            </a:pPr>
            <a:r>
              <a:rPr kumimoji="1" lang="en" altLang="zh-CN" sz="28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rPr>
              <a:t>Q</a:t>
            </a:r>
            <a:r>
              <a:rPr kumimoji="1" lang="en-US" altLang="zh-CN" sz="28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rPr>
              <a:t>uestions</a:t>
            </a:r>
            <a:endParaRPr kumimoji="1" lang="en" altLang="zh-CN" sz="28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5" name="文本框 4">
            <a:extLst>
              <a:ext uri="{FF2B5EF4-FFF2-40B4-BE49-F238E27FC236}">
                <a16:creationId xmlns:a16="http://schemas.microsoft.com/office/drawing/2014/main" id="{634A13C8-7ED4-49DD-8FE6-DC1493FDBCFD}"/>
              </a:ext>
            </a:extLst>
          </p:cNvPr>
          <p:cNvSpPr txBox="1"/>
          <p:nvPr/>
        </p:nvSpPr>
        <p:spPr>
          <a:xfrm>
            <a:off x="773567" y="1650531"/>
            <a:ext cx="10644865" cy="2677656"/>
          </a:xfrm>
          <a:prstGeom prst="rect">
            <a:avLst/>
          </a:prstGeom>
          <a:noFill/>
        </p:spPr>
        <p:txBody>
          <a:bodyPr wrap="square" rtlCol="0">
            <a:spAutoFit/>
          </a:bodyPr>
          <a:lstStyle/>
          <a:p>
            <a:r>
              <a:rPr lang="en-US" altLang="zh-CN" sz="2400" b="1" dirty="0">
                <a:latin typeface="Times New Roman" panose="02020603050405020304" pitchFamily="18" charset="0"/>
                <a:cs typeface="Times New Roman" panose="02020603050405020304" pitchFamily="18" charset="0"/>
              </a:rPr>
              <a:t>About the research plan</a:t>
            </a:r>
            <a:r>
              <a:rPr lang="en-US" altLang="zh-CN" sz="2400" dirty="0">
                <a:latin typeface="Times New Roman" panose="02020603050405020304" pitchFamily="18" charset="0"/>
                <a:cs typeface="Times New Roman" panose="02020603050405020304" pitchFamily="18" charset="0"/>
              </a:rPr>
              <a:t>: as a new lab, where should we start?</a:t>
            </a:r>
          </a:p>
          <a:p>
            <a:endParaRPr lang="en-US" altLang="zh-CN" sz="2400" dirty="0">
              <a:latin typeface="Times New Roman" panose="02020603050405020304" pitchFamily="18" charset="0"/>
              <a:cs typeface="Times New Roman" panose="02020603050405020304" pitchFamily="18" charset="0"/>
            </a:endParaRPr>
          </a:p>
          <a:p>
            <a:r>
              <a:rPr lang="en-US" altLang="zh-CN" sz="2400" b="1" dirty="0">
                <a:latin typeface="Times New Roman" panose="02020603050405020304" pitchFamily="18" charset="0"/>
                <a:cs typeface="Times New Roman" panose="02020603050405020304" pitchFamily="18" charset="0"/>
              </a:rPr>
              <a:t>Mentor style</a:t>
            </a:r>
            <a:r>
              <a:rPr lang="en-US" altLang="zh-CN" sz="2400" dirty="0">
                <a:latin typeface="Times New Roman" panose="02020603050405020304" pitchFamily="18" charset="0"/>
                <a:cs typeface="Times New Roman" panose="02020603050405020304" pitchFamily="18" charset="0"/>
              </a:rPr>
              <a:t>: working time/ meetings? </a:t>
            </a:r>
          </a:p>
          <a:p>
            <a:endParaRPr lang="en-US" altLang="zh-CN" sz="2400" dirty="0">
              <a:latin typeface="Times New Roman" panose="02020603050405020304" pitchFamily="18" charset="0"/>
              <a:cs typeface="Times New Roman" panose="02020603050405020304" pitchFamily="18" charset="0"/>
            </a:endParaRPr>
          </a:p>
          <a:p>
            <a:r>
              <a:rPr lang="en-US" altLang="zh-CN" sz="2400" b="1" dirty="0">
                <a:latin typeface="Times New Roman" panose="02020603050405020304" pitchFamily="18" charset="0"/>
                <a:cs typeface="Times New Roman" panose="02020603050405020304" pitchFamily="18" charset="0"/>
              </a:rPr>
              <a:t>Expectations for PhD students</a:t>
            </a:r>
            <a:r>
              <a:rPr lang="en-US" altLang="zh-CN" sz="2400" dirty="0">
                <a:latin typeface="Times New Roman" panose="02020603050405020304" pitchFamily="18" charset="0"/>
                <a:cs typeface="Times New Roman" panose="02020603050405020304" pitchFamily="18" charset="0"/>
              </a:rPr>
              <a:t>: graduate? </a:t>
            </a:r>
          </a:p>
          <a:p>
            <a:endParaRPr lang="en-US" altLang="zh-CN" sz="2400" dirty="0">
              <a:latin typeface="Times New Roman" panose="02020603050405020304" pitchFamily="18" charset="0"/>
              <a:cs typeface="Times New Roman" panose="02020603050405020304" pitchFamily="18" charset="0"/>
            </a:endParaRPr>
          </a:p>
          <a:p>
            <a:r>
              <a:rPr lang="en-US" altLang="zh-CN" sz="2400" b="1" dirty="0">
                <a:latin typeface="Times New Roman" panose="02020603050405020304" pitchFamily="18" charset="0"/>
                <a:cs typeface="Times New Roman" panose="02020603050405020304" pitchFamily="18" charset="0"/>
              </a:rPr>
              <a:t>About the program application</a:t>
            </a:r>
            <a:r>
              <a:rPr lang="en-US" altLang="zh-CN" sz="2400" dirty="0">
                <a:latin typeface="Times New Roman" panose="02020603050405020304" pitchFamily="18" charset="0"/>
                <a:cs typeface="Times New Roman" panose="02020603050405020304" pitchFamily="18" charset="0"/>
              </a:rPr>
              <a:t>: which program? </a:t>
            </a:r>
            <a:endParaRPr lang="zh-CN" altLang="en-US" dirty="0"/>
          </a:p>
        </p:txBody>
      </p:sp>
    </p:spTree>
    <p:extLst>
      <p:ext uri="{BB962C8B-B14F-4D97-AF65-F5344CB8AC3E}">
        <p14:creationId xmlns:p14="http://schemas.microsoft.com/office/powerpoint/2010/main" val="336772396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线连接符 5">
            <a:extLst>
              <a:ext uri="{FF2B5EF4-FFF2-40B4-BE49-F238E27FC236}">
                <a16:creationId xmlns:a16="http://schemas.microsoft.com/office/drawing/2014/main" id="{D46F974C-E8AD-189F-B40A-D519DE8D4B1B}"/>
              </a:ext>
            </a:extLst>
          </p:cNvPr>
          <p:cNvCxnSpPr>
            <a:cxnSpLocks/>
          </p:cNvCxnSpPr>
          <p:nvPr/>
        </p:nvCxnSpPr>
        <p:spPr>
          <a:xfrm>
            <a:off x="2579572" y="2446301"/>
            <a:ext cx="0" cy="1965397"/>
          </a:xfrm>
          <a:prstGeom prst="line">
            <a:avLst/>
          </a:prstGeom>
          <a:ln w="28575">
            <a:solidFill>
              <a:schemeClr val="accent1">
                <a:alpha val="67000"/>
              </a:schemeClr>
            </a:solidFill>
          </a:ln>
        </p:spPr>
        <p:style>
          <a:lnRef idx="1">
            <a:schemeClr val="accent1"/>
          </a:lnRef>
          <a:fillRef idx="0">
            <a:schemeClr val="accent1"/>
          </a:fillRef>
          <a:effectRef idx="0">
            <a:schemeClr val="accent1"/>
          </a:effectRef>
          <a:fontRef idx="minor">
            <a:schemeClr val="tx1"/>
          </a:fontRef>
        </p:style>
      </p:cxnSp>
      <p:sp>
        <p:nvSpPr>
          <p:cNvPr id="10" name="文本框 9">
            <a:extLst>
              <a:ext uri="{FF2B5EF4-FFF2-40B4-BE49-F238E27FC236}">
                <a16:creationId xmlns:a16="http://schemas.microsoft.com/office/drawing/2014/main" id="{EFC64521-B1CA-DCB4-2EDB-4FD95993F9F9}"/>
              </a:ext>
            </a:extLst>
          </p:cNvPr>
          <p:cNvSpPr txBox="1"/>
          <p:nvPr/>
        </p:nvSpPr>
        <p:spPr>
          <a:xfrm>
            <a:off x="3254132" y="3584231"/>
            <a:ext cx="8292417" cy="646331"/>
          </a:xfrm>
          <a:prstGeom prst="rect">
            <a:avLst/>
          </a:prstGeom>
          <a:noFill/>
        </p:spPr>
        <p:txBody>
          <a:bodyPr wrap="square" rtlCol="0">
            <a:spAutoFit/>
          </a:bodyPr>
          <a:lstStyle/>
          <a:p>
            <a:r>
              <a:rPr kumimoji="1" lang="en" altLang="zh-CN" sz="3600" b="1"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rPr>
              <a:t>Background</a:t>
            </a:r>
          </a:p>
        </p:txBody>
      </p:sp>
      <p:sp>
        <p:nvSpPr>
          <p:cNvPr id="13" name="文本框 12">
            <a:extLst>
              <a:ext uri="{FF2B5EF4-FFF2-40B4-BE49-F238E27FC236}">
                <a16:creationId xmlns:a16="http://schemas.microsoft.com/office/drawing/2014/main" id="{4FD3D361-6CCE-C95A-04EF-08EBB11843E5}"/>
              </a:ext>
            </a:extLst>
          </p:cNvPr>
          <p:cNvSpPr txBox="1"/>
          <p:nvPr/>
        </p:nvSpPr>
        <p:spPr>
          <a:xfrm>
            <a:off x="3254132" y="2597566"/>
            <a:ext cx="6098582" cy="769441"/>
          </a:xfrm>
          <a:prstGeom prst="rect">
            <a:avLst/>
          </a:prstGeom>
          <a:noFill/>
        </p:spPr>
        <p:txBody>
          <a:bodyPr wrap="square">
            <a:spAutoFit/>
          </a:bodyPr>
          <a:lstStyle/>
          <a:p>
            <a:r>
              <a:rPr kumimoji="1" lang="en-US" altLang="zh-CN" sz="4400" b="1" dirty="0">
                <a:solidFill>
                  <a:schemeClr val="accent1">
                    <a:lumMod val="75000"/>
                    <a:lumOff val="25000"/>
                  </a:schemeClr>
                </a:solidFill>
                <a:latin typeface="Times New Roman" panose="02020603050405020304" pitchFamily="18" charset="0"/>
                <a:ea typeface="Microsoft YaHei" panose="020B0503020204020204" pitchFamily="34" charset="-122"/>
                <a:cs typeface="Times New Roman" panose="02020603050405020304" pitchFamily="18" charset="0"/>
              </a:rPr>
              <a:t>Appendix</a:t>
            </a:r>
            <a:endParaRPr lang="zh-CN" altLang="en-US" sz="4400" dirty="0">
              <a:solidFill>
                <a:schemeClr val="accent1">
                  <a:lumMod val="75000"/>
                  <a:lumOff val="25000"/>
                </a:schemeClr>
              </a:solidFill>
            </a:endParaRPr>
          </a:p>
        </p:txBody>
      </p:sp>
      <p:sp>
        <p:nvSpPr>
          <p:cNvPr id="2" name="灯片编号占位符 2">
            <a:extLst>
              <a:ext uri="{FF2B5EF4-FFF2-40B4-BE49-F238E27FC236}">
                <a16:creationId xmlns:a16="http://schemas.microsoft.com/office/drawing/2014/main" id="{D25628B2-70A3-3951-5817-560D80ADA184}"/>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29</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7" name="图形 6">
            <a:extLst>
              <a:ext uri="{FF2B5EF4-FFF2-40B4-BE49-F238E27FC236}">
                <a16:creationId xmlns:a16="http://schemas.microsoft.com/office/drawing/2014/main" id="{86B453B7-66DB-41E0-BA20-B094BBC9B1F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904307" y="448171"/>
            <a:ext cx="2739132" cy="524515"/>
          </a:xfrm>
          <a:prstGeom prst="rect">
            <a:avLst/>
          </a:prstGeom>
          <a:effectLst/>
        </p:spPr>
      </p:pic>
    </p:spTree>
    <p:extLst>
      <p:ext uri="{BB962C8B-B14F-4D97-AF65-F5344CB8AC3E}">
        <p14:creationId xmlns:p14="http://schemas.microsoft.com/office/powerpoint/2010/main" val="429287611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线连接符 5">
            <a:extLst>
              <a:ext uri="{FF2B5EF4-FFF2-40B4-BE49-F238E27FC236}">
                <a16:creationId xmlns:a16="http://schemas.microsoft.com/office/drawing/2014/main" id="{D46F974C-E8AD-189F-B40A-D519DE8D4B1B}"/>
              </a:ext>
            </a:extLst>
          </p:cNvPr>
          <p:cNvCxnSpPr>
            <a:cxnSpLocks/>
          </p:cNvCxnSpPr>
          <p:nvPr/>
        </p:nvCxnSpPr>
        <p:spPr>
          <a:xfrm>
            <a:off x="2579572" y="2446301"/>
            <a:ext cx="0" cy="1965397"/>
          </a:xfrm>
          <a:prstGeom prst="line">
            <a:avLst/>
          </a:prstGeom>
          <a:ln w="28575">
            <a:solidFill>
              <a:schemeClr val="accent1">
                <a:alpha val="67000"/>
              </a:schemeClr>
            </a:solidFill>
          </a:ln>
        </p:spPr>
        <p:style>
          <a:lnRef idx="1">
            <a:schemeClr val="accent1"/>
          </a:lnRef>
          <a:fillRef idx="0">
            <a:schemeClr val="accent1"/>
          </a:fillRef>
          <a:effectRef idx="0">
            <a:schemeClr val="accent1"/>
          </a:effectRef>
          <a:fontRef idx="minor">
            <a:schemeClr val="tx1"/>
          </a:fontRef>
        </p:style>
      </p:cxnSp>
      <p:sp>
        <p:nvSpPr>
          <p:cNvPr id="10" name="文本框 9">
            <a:extLst>
              <a:ext uri="{FF2B5EF4-FFF2-40B4-BE49-F238E27FC236}">
                <a16:creationId xmlns:a16="http://schemas.microsoft.com/office/drawing/2014/main" id="{EFC64521-B1CA-DCB4-2EDB-4FD95993F9F9}"/>
              </a:ext>
            </a:extLst>
          </p:cNvPr>
          <p:cNvSpPr txBox="1"/>
          <p:nvPr/>
        </p:nvSpPr>
        <p:spPr>
          <a:xfrm>
            <a:off x="3254132" y="3584231"/>
            <a:ext cx="8292417" cy="646331"/>
          </a:xfrm>
          <a:prstGeom prst="rect">
            <a:avLst/>
          </a:prstGeom>
          <a:noFill/>
        </p:spPr>
        <p:txBody>
          <a:bodyPr wrap="square" rtlCol="0">
            <a:spAutoFit/>
          </a:bodyPr>
          <a:lstStyle/>
          <a:p>
            <a:r>
              <a:rPr kumimoji="1" lang="en" altLang="zh-CN" sz="3600" b="1"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rPr>
              <a:t>Personal Introduction</a:t>
            </a:r>
          </a:p>
        </p:txBody>
      </p:sp>
      <p:sp>
        <p:nvSpPr>
          <p:cNvPr id="13" name="文本框 12">
            <a:extLst>
              <a:ext uri="{FF2B5EF4-FFF2-40B4-BE49-F238E27FC236}">
                <a16:creationId xmlns:a16="http://schemas.microsoft.com/office/drawing/2014/main" id="{4FD3D361-6CCE-C95A-04EF-08EBB11843E5}"/>
              </a:ext>
            </a:extLst>
          </p:cNvPr>
          <p:cNvSpPr txBox="1"/>
          <p:nvPr/>
        </p:nvSpPr>
        <p:spPr>
          <a:xfrm>
            <a:off x="3254132" y="2597566"/>
            <a:ext cx="6098582" cy="769441"/>
          </a:xfrm>
          <a:prstGeom prst="rect">
            <a:avLst/>
          </a:prstGeom>
          <a:noFill/>
        </p:spPr>
        <p:txBody>
          <a:bodyPr wrap="square">
            <a:spAutoFit/>
          </a:bodyPr>
          <a:lstStyle/>
          <a:p>
            <a:r>
              <a:rPr kumimoji="1" lang="en-US" altLang="zh-CN" sz="4400" b="1" dirty="0">
                <a:solidFill>
                  <a:schemeClr val="accent1">
                    <a:lumMod val="75000"/>
                    <a:lumOff val="25000"/>
                  </a:schemeClr>
                </a:solidFill>
                <a:latin typeface="Times New Roman" panose="02020603050405020304" pitchFamily="18" charset="0"/>
                <a:ea typeface="Microsoft YaHei" panose="020B0503020204020204" pitchFamily="34" charset="-122"/>
                <a:cs typeface="Times New Roman" panose="02020603050405020304" pitchFamily="18" charset="0"/>
              </a:rPr>
              <a:t>01. </a:t>
            </a:r>
            <a:endParaRPr lang="zh-CN" altLang="en-US" sz="4400" dirty="0">
              <a:solidFill>
                <a:schemeClr val="accent1">
                  <a:lumMod val="75000"/>
                  <a:lumOff val="25000"/>
                </a:schemeClr>
              </a:solidFill>
            </a:endParaRPr>
          </a:p>
        </p:txBody>
      </p:sp>
      <p:sp>
        <p:nvSpPr>
          <p:cNvPr id="14" name="灯片编号占位符 2">
            <a:extLst>
              <a:ext uri="{FF2B5EF4-FFF2-40B4-BE49-F238E27FC236}">
                <a16:creationId xmlns:a16="http://schemas.microsoft.com/office/drawing/2014/main" id="{84E6CF25-854B-F3D6-84BA-D74D5B4AB860}"/>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3</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11" name="图形 10">
            <a:extLst>
              <a:ext uri="{FF2B5EF4-FFF2-40B4-BE49-F238E27FC236}">
                <a16:creationId xmlns:a16="http://schemas.microsoft.com/office/drawing/2014/main" id="{2AB4DD8B-AD23-4CFF-BFC4-85EC13EA9B1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904307" y="448171"/>
            <a:ext cx="2739132" cy="524515"/>
          </a:xfrm>
          <a:prstGeom prst="rect">
            <a:avLst/>
          </a:prstGeom>
          <a:effectLst/>
        </p:spPr>
      </p:pic>
    </p:spTree>
    <p:extLst>
      <p:ext uri="{BB962C8B-B14F-4D97-AF65-F5344CB8AC3E}">
        <p14:creationId xmlns:p14="http://schemas.microsoft.com/office/powerpoint/2010/main" val="302935868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2">
            <a:extLst>
              <a:ext uri="{FF2B5EF4-FFF2-40B4-BE49-F238E27FC236}">
                <a16:creationId xmlns:a16="http://schemas.microsoft.com/office/drawing/2014/main" id="{5608948D-668B-1748-7F46-BBC7FEC8C199}"/>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30</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13" name="图形 12">
            <a:extLst>
              <a:ext uri="{FF2B5EF4-FFF2-40B4-BE49-F238E27FC236}">
                <a16:creationId xmlns:a16="http://schemas.microsoft.com/office/drawing/2014/main" id="{FC2F896C-C0E7-4146-B5C6-4680D0629EA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904307" y="448171"/>
            <a:ext cx="2739132" cy="524515"/>
          </a:xfrm>
          <a:prstGeom prst="rect">
            <a:avLst/>
          </a:prstGeom>
          <a:effectLst/>
        </p:spPr>
      </p:pic>
      <p:sp>
        <p:nvSpPr>
          <p:cNvPr id="17" name="文本框 16">
            <a:extLst>
              <a:ext uri="{FF2B5EF4-FFF2-40B4-BE49-F238E27FC236}">
                <a16:creationId xmlns:a16="http://schemas.microsoft.com/office/drawing/2014/main" id="{D856CBD3-3026-431F-87A1-BCDC8B1C9A0E}"/>
              </a:ext>
            </a:extLst>
          </p:cNvPr>
          <p:cNvSpPr txBox="1"/>
          <p:nvPr/>
        </p:nvSpPr>
        <p:spPr>
          <a:xfrm>
            <a:off x="548561" y="448171"/>
            <a:ext cx="6109138" cy="523220"/>
          </a:xfrm>
          <a:prstGeom prst="rect">
            <a:avLst/>
          </a:prstGeom>
          <a:noFill/>
        </p:spPr>
        <p:txBody>
          <a:bodyPr wrap="square">
            <a:spAutoFit/>
          </a:bodyPr>
          <a:lstStyle/>
          <a:p>
            <a:pPr>
              <a:buSzPct val="85000"/>
            </a:pPr>
            <a:r>
              <a:rPr kumimoji="1" lang="en" altLang="zh-CN" sz="28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rPr>
              <a:t>Background</a:t>
            </a:r>
            <a:r>
              <a:rPr kumimoji="1" lang="en-US" altLang="zh-CN" sz="28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rPr>
              <a:t>---Laser Cooling</a:t>
            </a:r>
            <a:endParaRPr kumimoji="1" lang="en" altLang="zh-CN" sz="28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endParaRPr>
          </a:p>
        </p:txBody>
      </p:sp>
      <p:pic>
        <p:nvPicPr>
          <p:cNvPr id="14" name="图片 13">
            <a:extLst>
              <a:ext uri="{FF2B5EF4-FFF2-40B4-BE49-F238E27FC236}">
                <a16:creationId xmlns:a16="http://schemas.microsoft.com/office/drawing/2014/main" id="{BFF6EB25-57B1-4539-9EE3-0C0F945523E7}"/>
              </a:ext>
            </a:extLst>
          </p:cNvPr>
          <p:cNvPicPr>
            <a:picLocks noChangeAspect="1"/>
          </p:cNvPicPr>
          <p:nvPr/>
        </p:nvPicPr>
        <p:blipFill>
          <a:blip r:embed="rId4"/>
          <a:stretch>
            <a:fillRect/>
          </a:stretch>
        </p:blipFill>
        <p:spPr>
          <a:xfrm>
            <a:off x="5862372" y="1554148"/>
            <a:ext cx="5431657" cy="4848678"/>
          </a:xfrm>
          <a:prstGeom prst="rect">
            <a:avLst/>
          </a:prstGeom>
        </p:spPr>
      </p:pic>
      <p:pic>
        <p:nvPicPr>
          <p:cNvPr id="15" name="图片 14">
            <a:extLst>
              <a:ext uri="{FF2B5EF4-FFF2-40B4-BE49-F238E27FC236}">
                <a16:creationId xmlns:a16="http://schemas.microsoft.com/office/drawing/2014/main" id="{06407E36-FA75-4A89-B7BC-06AD535BAA78}"/>
              </a:ext>
            </a:extLst>
          </p:cNvPr>
          <p:cNvPicPr>
            <a:picLocks noChangeAspect="1"/>
          </p:cNvPicPr>
          <p:nvPr/>
        </p:nvPicPr>
        <p:blipFill>
          <a:blip r:embed="rId5"/>
          <a:stretch>
            <a:fillRect/>
          </a:stretch>
        </p:blipFill>
        <p:spPr>
          <a:xfrm>
            <a:off x="467834" y="2389398"/>
            <a:ext cx="5394538" cy="3178177"/>
          </a:xfrm>
          <a:prstGeom prst="rect">
            <a:avLst/>
          </a:prstGeom>
        </p:spPr>
      </p:pic>
      <p:sp>
        <p:nvSpPr>
          <p:cNvPr id="8" name="矩形 7">
            <a:hlinkClick r:id="rId6" action="ppaction://hlinksldjump"/>
            <a:extLst>
              <a:ext uri="{FF2B5EF4-FFF2-40B4-BE49-F238E27FC236}">
                <a16:creationId xmlns:a16="http://schemas.microsoft.com/office/drawing/2014/main" id="{55998C47-4455-4993-A906-4F243802A353}"/>
              </a:ext>
            </a:extLst>
          </p:cNvPr>
          <p:cNvSpPr/>
          <p:nvPr/>
        </p:nvSpPr>
        <p:spPr>
          <a:xfrm>
            <a:off x="1" y="437614"/>
            <a:ext cx="371628" cy="472702"/>
          </a:xfrm>
          <a:prstGeom prst="rect">
            <a:avLst/>
          </a:prstGeom>
          <a:solidFill>
            <a:srgbClr val="034E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文本框 8">
            <a:extLst>
              <a:ext uri="{FF2B5EF4-FFF2-40B4-BE49-F238E27FC236}">
                <a16:creationId xmlns:a16="http://schemas.microsoft.com/office/drawing/2014/main" id="{E8A9FDA4-740D-474A-8F19-8401D7721687}"/>
              </a:ext>
            </a:extLst>
          </p:cNvPr>
          <p:cNvSpPr txBox="1"/>
          <p:nvPr/>
        </p:nvSpPr>
        <p:spPr>
          <a:xfrm>
            <a:off x="0" y="6550223"/>
            <a:ext cx="2277035" cy="307777"/>
          </a:xfrm>
          <a:prstGeom prst="rect">
            <a:avLst/>
          </a:prstGeom>
          <a:noFill/>
        </p:spPr>
        <p:txBody>
          <a:bodyPr wrap="square">
            <a:spAutoFit/>
          </a:bodyPr>
          <a:lstStyle/>
          <a:p>
            <a:r>
              <a:rPr lang="en-US" altLang="zh-CN" sz="1400" i="1" dirty="0">
                <a:effectLst/>
                <a:latin typeface="Arial" panose="020B0604020202020204" pitchFamily="34" charset="0"/>
                <a:cs typeface="Arial" panose="020B0604020202020204" pitchFamily="34" charset="0"/>
              </a:rPr>
              <a:t>Optica 4, 576-579 (2017)</a:t>
            </a:r>
            <a:endParaRPr lang="zh-CN" altLang="en-US" sz="14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3246479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2">
            <a:extLst>
              <a:ext uri="{FF2B5EF4-FFF2-40B4-BE49-F238E27FC236}">
                <a16:creationId xmlns:a16="http://schemas.microsoft.com/office/drawing/2014/main" id="{5608948D-668B-1748-7F46-BBC7FEC8C199}"/>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31</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13" name="图形 12">
            <a:extLst>
              <a:ext uri="{FF2B5EF4-FFF2-40B4-BE49-F238E27FC236}">
                <a16:creationId xmlns:a16="http://schemas.microsoft.com/office/drawing/2014/main" id="{FC2F896C-C0E7-4146-B5C6-4680D0629EA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904307" y="448171"/>
            <a:ext cx="2739132" cy="524515"/>
          </a:xfrm>
          <a:prstGeom prst="rect">
            <a:avLst/>
          </a:prstGeom>
          <a:effectLst/>
        </p:spPr>
      </p:pic>
      <p:sp>
        <p:nvSpPr>
          <p:cNvPr id="17" name="文本框 16">
            <a:extLst>
              <a:ext uri="{FF2B5EF4-FFF2-40B4-BE49-F238E27FC236}">
                <a16:creationId xmlns:a16="http://schemas.microsoft.com/office/drawing/2014/main" id="{D856CBD3-3026-431F-87A1-BCDC8B1C9A0E}"/>
              </a:ext>
            </a:extLst>
          </p:cNvPr>
          <p:cNvSpPr txBox="1"/>
          <p:nvPr/>
        </p:nvSpPr>
        <p:spPr>
          <a:xfrm>
            <a:off x="548561" y="448171"/>
            <a:ext cx="6109138" cy="523220"/>
          </a:xfrm>
          <a:prstGeom prst="rect">
            <a:avLst/>
          </a:prstGeom>
          <a:noFill/>
        </p:spPr>
        <p:txBody>
          <a:bodyPr wrap="square">
            <a:spAutoFit/>
          </a:bodyPr>
          <a:lstStyle/>
          <a:p>
            <a:pPr>
              <a:buSzPct val="85000"/>
            </a:pPr>
            <a:r>
              <a:rPr kumimoji="1" lang="en" altLang="zh-CN" sz="28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rPr>
              <a:t>Background---MOT</a:t>
            </a:r>
          </a:p>
        </p:txBody>
      </p:sp>
      <p:pic>
        <p:nvPicPr>
          <p:cNvPr id="14" name="图片 13">
            <a:extLst>
              <a:ext uri="{FF2B5EF4-FFF2-40B4-BE49-F238E27FC236}">
                <a16:creationId xmlns:a16="http://schemas.microsoft.com/office/drawing/2014/main" id="{94EA6D9C-D8D7-4B9D-BB88-AFD818207D1B}"/>
              </a:ext>
            </a:extLst>
          </p:cNvPr>
          <p:cNvPicPr>
            <a:picLocks noChangeAspect="1"/>
          </p:cNvPicPr>
          <p:nvPr/>
        </p:nvPicPr>
        <p:blipFill>
          <a:blip r:embed="rId4"/>
          <a:stretch>
            <a:fillRect/>
          </a:stretch>
        </p:blipFill>
        <p:spPr>
          <a:xfrm>
            <a:off x="1368286" y="1177371"/>
            <a:ext cx="9455428" cy="4930582"/>
          </a:xfrm>
          <a:prstGeom prst="rect">
            <a:avLst/>
          </a:prstGeom>
        </p:spPr>
      </p:pic>
      <p:sp>
        <p:nvSpPr>
          <p:cNvPr id="7" name="矩形 6">
            <a:hlinkClick r:id="rId5" action="ppaction://hlinksldjump"/>
            <a:extLst>
              <a:ext uri="{FF2B5EF4-FFF2-40B4-BE49-F238E27FC236}">
                <a16:creationId xmlns:a16="http://schemas.microsoft.com/office/drawing/2014/main" id="{1288E6B7-0C38-438B-AD32-09092E35AA7D}"/>
              </a:ext>
            </a:extLst>
          </p:cNvPr>
          <p:cNvSpPr/>
          <p:nvPr/>
        </p:nvSpPr>
        <p:spPr>
          <a:xfrm>
            <a:off x="1" y="437614"/>
            <a:ext cx="371628" cy="472702"/>
          </a:xfrm>
          <a:prstGeom prst="rect">
            <a:avLst/>
          </a:prstGeom>
          <a:solidFill>
            <a:srgbClr val="034E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文本框 7">
            <a:extLst>
              <a:ext uri="{FF2B5EF4-FFF2-40B4-BE49-F238E27FC236}">
                <a16:creationId xmlns:a16="http://schemas.microsoft.com/office/drawing/2014/main" id="{57ABB790-3E46-47BA-8A56-E773E345615A}"/>
              </a:ext>
            </a:extLst>
          </p:cNvPr>
          <p:cNvSpPr txBox="1"/>
          <p:nvPr/>
        </p:nvSpPr>
        <p:spPr>
          <a:xfrm>
            <a:off x="0" y="6563102"/>
            <a:ext cx="2277035" cy="307777"/>
          </a:xfrm>
          <a:prstGeom prst="rect">
            <a:avLst/>
          </a:prstGeom>
          <a:noFill/>
        </p:spPr>
        <p:txBody>
          <a:bodyPr wrap="square">
            <a:spAutoFit/>
          </a:bodyPr>
          <a:lstStyle/>
          <a:p>
            <a:r>
              <a:rPr lang="en-US" altLang="zh-CN" sz="1400" i="1" dirty="0">
                <a:effectLst/>
                <a:latin typeface="Arial" panose="020B0604020202020204" pitchFamily="34" charset="0"/>
                <a:cs typeface="Arial" panose="020B0604020202020204" pitchFamily="34" charset="0"/>
              </a:rPr>
              <a:t>Optica 4, 576-579 (2017)</a:t>
            </a:r>
            <a:endParaRPr lang="zh-CN" altLang="en-US" sz="14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9035681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2">
            <a:extLst>
              <a:ext uri="{FF2B5EF4-FFF2-40B4-BE49-F238E27FC236}">
                <a16:creationId xmlns:a16="http://schemas.microsoft.com/office/drawing/2014/main" id="{5608948D-668B-1748-7F46-BBC7FEC8C199}"/>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32</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13" name="图形 12">
            <a:extLst>
              <a:ext uri="{FF2B5EF4-FFF2-40B4-BE49-F238E27FC236}">
                <a16:creationId xmlns:a16="http://schemas.microsoft.com/office/drawing/2014/main" id="{FC2F896C-C0E7-4146-B5C6-4680D0629EA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904307" y="448171"/>
            <a:ext cx="2739132" cy="524515"/>
          </a:xfrm>
          <a:prstGeom prst="rect">
            <a:avLst/>
          </a:prstGeom>
          <a:effectLst/>
        </p:spPr>
      </p:pic>
      <p:sp>
        <p:nvSpPr>
          <p:cNvPr id="17" name="文本框 16">
            <a:extLst>
              <a:ext uri="{FF2B5EF4-FFF2-40B4-BE49-F238E27FC236}">
                <a16:creationId xmlns:a16="http://schemas.microsoft.com/office/drawing/2014/main" id="{D856CBD3-3026-431F-87A1-BCDC8B1C9A0E}"/>
              </a:ext>
            </a:extLst>
          </p:cNvPr>
          <p:cNvSpPr txBox="1"/>
          <p:nvPr/>
        </p:nvSpPr>
        <p:spPr>
          <a:xfrm>
            <a:off x="548561" y="448171"/>
            <a:ext cx="6109138" cy="523220"/>
          </a:xfrm>
          <a:prstGeom prst="rect">
            <a:avLst/>
          </a:prstGeom>
          <a:noFill/>
        </p:spPr>
        <p:txBody>
          <a:bodyPr wrap="square">
            <a:spAutoFit/>
          </a:bodyPr>
          <a:lstStyle/>
          <a:p>
            <a:pPr>
              <a:buSzPct val="85000"/>
            </a:pPr>
            <a:r>
              <a:rPr kumimoji="1" lang="en" altLang="zh-CN" sz="28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rPr>
              <a:t>Background---MOT in Fiber Cavity</a:t>
            </a:r>
          </a:p>
        </p:txBody>
      </p:sp>
      <p:pic>
        <p:nvPicPr>
          <p:cNvPr id="7" name="图片 6">
            <a:extLst>
              <a:ext uri="{FF2B5EF4-FFF2-40B4-BE49-F238E27FC236}">
                <a16:creationId xmlns:a16="http://schemas.microsoft.com/office/drawing/2014/main" id="{99CDC9F1-EF49-4013-961B-9F661B667E9C}"/>
              </a:ext>
            </a:extLst>
          </p:cNvPr>
          <p:cNvPicPr>
            <a:picLocks noChangeAspect="1"/>
          </p:cNvPicPr>
          <p:nvPr/>
        </p:nvPicPr>
        <p:blipFill>
          <a:blip r:embed="rId4"/>
          <a:stretch>
            <a:fillRect/>
          </a:stretch>
        </p:blipFill>
        <p:spPr>
          <a:xfrm>
            <a:off x="3222485" y="1041490"/>
            <a:ext cx="5192488" cy="2545558"/>
          </a:xfrm>
          <a:prstGeom prst="rect">
            <a:avLst/>
          </a:prstGeom>
        </p:spPr>
      </p:pic>
      <p:pic>
        <p:nvPicPr>
          <p:cNvPr id="8" name="图片 7">
            <a:extLst>
              <a:ext uri="{FF2B5EF4-FFF2-40B4-BE49-F238E27FC236}">
                <a16:creationId xmlns:a16="http://schemas.microsoft.com/office/drawing/2014/main" id="{CE635997-7A4F-4F6E-9406-C3E9ECB84D23}"/>
              </a:ext>
            </a:extLst>
          </p:cNvPr>
          <p:cNvPicPr>
            <a:picLocks noChangeAspect="1"/>
          </p:cNvPicPr>
          <p:nvPr/>
        </p:nvPicPr>
        <p:blipFill>
          <a:blip r:embed="rId5"/>
          <a:stretch>
            <a:fillRect/>
          </a:stretch>
        </p:blipFill>
        <p:spPr>
          <a:xfrm>
            <a:off x="1095661" y="3478749"/>
            <a:ext cx="9446136" cy="3014125"/>
          </a:xfrm>
          <a:prstGeom prst="rect">
            <a:avLst/>
          </a:prstGeom>
        </p:spPr>
      </p:pic>
      <p:sp>
        <p:nvSpPr>
          <p:cNvPr id="9" name="矩形 8">
            <a:hlinkClick r:id="rId6" action="ppaction://hlinksldjump"/>
            <a:extLst>
              <a:ext uri="{FF2B5EF4-FFF2-40B4-BE49-F238E27FC236}">
                <a16:creationId xmlns:a16="http://schemas.microsoft.com/office/drawing/2014/main" id="{88168C86-669A-4A8C-AFE3-54480F2D2F58}"/>
              </a:ext>
            </a:extLst>
          </p:cNvPr>
          <p:cNvSpPr/>
          <p:nvPr/>
        </p:nvSpPr>
        <p:spPr>
          <a:xfrm>
            <a:off x="1" y="437614"/>
            <a:ext cx="371628" cy="472702"/>
          </a:xfrm>
          <a:prstGeom prst="rect">
            <a:avLst/>
          </a:prstGeom>
          <a:solidFill>
            <a:srgbClr val="034E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文本框 9">
            <a:extLst>
              <a:ext uri="{FF2B5EF4-FFF2-40B4-BE49-F238E27FC236}">
                <a16:creationId xmlns:a16="http://schemas.microsoft.com/office/drawing/2014/main" id="{8AB607F5-5751-4F19-B370-8B6C52C7A1F7}"/>
              </a:ext>
            </a:extLst>
          </p:cNvPr>
          <p:cNvSpPr txBox="1"/>
          <p:nvPr/>
        </p:nvSpPr>
        <p:spPr>
          <a:xfrm>
            <a:off x="0" y="6550223"/>
            <a:ext cx="2277035" cy="307777"/>
          </a:xfrm>
          <a:prstGeom prst="rect">
            <a:avLst/>
          </a:prstGeom>
          <a:noFill/>
        </p:spPr>
        <p:txBody>
          <a:bodyPr wrap="square">
            <a:spAutoFit/>
          </a:bodyPr>
          <a:lstStyle/>
          <a:p>
            <a:r>
              <a:rPr lang="en-US" altLang="zh-CN" sz="1400" i="1" dirty="0">
                <a:effectLst/>
                <a:latin typeface="Arial" panose="020B0604020202020204" pitchFamily="34" charset="0"/>
                <a:cs typeface="Arial" panose="020B0604020202020204" pitchFamily="34" charset="0"/>
              </a:rPr>
              <a:t>Optica 4, 576-579 (2017)</a:t>
            </a:r>
            <a:endParaRPr lang="zh-CN" altLang="en-US" sz="14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5397786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2">
            <a:extLst>
              <a:ext uri="{FF2B5EF4-FFF2-40B4-BE49-F238E27FC236}">
                <a16:creationId xmlns:a16="http://schemas.microsoft.com/office/drawing/2014/main" id="{5608948D-668B-1748-7F46-BBC7FEC8C199}"/>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33</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13" name="图形 12">
            <a:extLst>
              <a:ext uri="{FF2B5EF4-FFF2-40B4-BE49-F238E27FC236}">
                <a16:creationId xmlns:a16="http://schemas.microsoft.com/office/drawing/2014/main" id="{FC2F896C-C0E7-4146-B5C6-4680D0629EA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904307" y="448171"/>
            <a:ext cx="2739132" cy="524515"/>
          </a:xfrm>
          <a:prstGeom prst="rect">
            <a:avLst/>
          </a:prstGeom>
          <a:effectLst/>
        </p:spPr>
      </p:pic>
      <p:sp>
        <p:nvSpPr>
          <p:cNvPr id="16" name="矩形 15">
            <a:hlinkClick r:id="rId4" action="ppaction://hlinksldjump"/>
            <a:extLst>
              <a:ext uri="{FF2B5EF4-FFF2-40B4-BE49-F238E27FC236}">
                <a16:creationId xmlns:a16="http://schemas.microsoft.com/office/drawing/2014/main" id="{843C7B2A-4357-4E19-AFD2-166994D106EF}"/>
              </a:ext>
            </a:extLst>
          </p:cNvPr>
          <p:cNvSpPr/>
          <p:nvPr/>
        </p:nvSpPr>
        <p:spPr>
          <a:xfrm>
            <a:off x="1" y="437614"/>
            <a:ext cx="371628" cy="472702"/>
          </a:xfrm>
          <a:prstGeom prst="rect">
            <a:avLst/>
          </a:prstGeom>
          <a:solidFill>
            <a:srgbClr val="034E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文本框 16">
            <a:extLst>
              <a:ext uri="{FF2B5EF4-FFF2-40B4-BE49-F238E27FC236}">
                <a16:creationId xmlns:a16="http://schemas.microsoft.com/office/drawing/2014/main" id="{D856CBD3-3026-431F-87A1-BCDC8B1C9A0E}"/>
              </a:ext>
            </a:extLst>
          </p:cNvPr>
          <p:cNvSpPr txBox="1"/>
          <p:nvPr/>
        </p:nvSpPr>
        <p:spPr>
          <a:xfrm>
            <a:off x="548561" y="448171"/>
            <a:ext cx="6109138" cy="523220"/>
          </a:xfrm>
          <a:prstGeom prst="rect">
            <a:avLst/>
          </a:prstGeom>
          <a:noFill/>
        </p:spPr>
        <p:txBody>
          <a:bodyPr wrap="square">
            <a:spAutoFit/>
          </a:bodyPr>
          <a:lstStyle/>
          <a:p>
            <a:pPr>
              <a:buSzPct val="85000"/>
            </a:pPr>
            <a:r>
              <a:rPr kumimoji="1" lang="en" altLang="zh-CN" sz="28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rPr>
              <a:t>Background---Light Path</a:t>
            </a:r>
          </a:p>
        </p:txBody>
      </p:sp>
      <p:pic>
        <p:nvPicPr>
          <p:cNvPr id="9" name="内容占位符 7">
            <a:extLst>
              <a:ext uri="{FF2B5EF4-FFF2-40B4-BE49-F238E27FC236}">
                <a16:creationId xmlns:a16="http://schemas.microsoft.com/office/drawing/2014/main" id="{F337D50E-2325-4B24-B6A3-19F9B0C05A2F}"/>
              </a:ext>
            </a:extLst>
          </p:cNvPr>
          <p:cNvPicPr>
            <a:picLocks noGrp="1" noChangeAspect="1"/>
          </p:cNvPicPr>
          <p:nvPr>
            <p:ph idx="1"/>
          </p:nvPr>
        </p:nvPicPr>
        <p:blipFill rotWithShape="1">
          <a:blip r:embed="rId5">
            <a:extLst>
              <a:ext uri="{96DAC541-7B7A-43D3-8B79-37D633B846F1}">
                <asvg:svgBlip xmlns:asvg="http://schemas.microsoft.com/office/drawing/2016/SVG/main" r:embed="rId6"/>
              </a:ext>
            </a:extLst>
          </a:blip>
          <a:srcRect l="17161" t="23277" r="25746" b="35437"/>
          <a:stretch/>
        </p:blipFill>
        <p:spPr>
          <a:xfrm>
            <a:off x="548561" y="1314803"/>
            <a:ext cx="5363737" cy="5166679"/>
          </a:xfrm>
        </p:spPr>
      </p:pic>
      <p:pic>
        <p:nvPicPr>
          <p:cNvPr id="10" name="图片 9">
            <a:extLst>
              <a:ext uri="{FF2B5EF4-FFF2-40B4-BE49-F238E27FC236}">
                <a16:creationId xmlns:a16="http://schemas.microsoft.com/office/drawing/2014/main" id="{3E67ED24-381C-4CAF-8C65-465BB98A656F}"/>
              </a:ext>
            </a:extLst>
          </p:cNvPr>
          <p:cNvPicPr>
            <a:picLocks noChangeAspect="1"/>
          </p:cNvPicPr>
          <p:nvPr/>
        </p:nvPicPr>
        <p:blipFill rotWithShape="1">
          <a:blip r:embed="rId7"/>
          <a:srcRect l="1" t="20109" r="-516" b="9508"/>
          <a:stretch/>
        </p:blipFill>
        <p:spPr>
          <a:xfrm>
            <a:off x="5977799" y="1314803"/>
            <a:ext cx="5534056" cy="5166679"/>
          </a:xfrm>
          <a:prstGeom prst="rect">
            <a:avLst/>
          </a:prstGeom>
        </p:spPr>
      </p:pic>
    </p:spTree>
    <p:extLst>
      <p:ext uri="{BB962C8B-B14F-4D97-AF65-F5344CB8AC3E}">
        <p14:creationId xmlns:p14="http://schemas.microsoft.com/office/powerpoint/2010/main" val="265910532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2">
            <a:extLst>
              <a:ext uri="{FF2B5EF4-FFF2-40B4-BE49-F238E27FC236}">
                <a16:creationId xmlns:a16="http://schemas.microsoft.com/office/drawing/2014/main" id="{5608948D-668B-1748-7F46-BBC7FEC8C199}"/>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34</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13" name="图形 12">
            <a:extLst>
              <a:ext uri="{FF2B5EF4-FFF2-40B4-BE49-F238E27FC236}">
                <a16:creationId xmlns:a16="http://schemas.microsoft.com/office/drawing/2014/main" id="{FC2F896C-C0E7-4146-B5C6-4680D0629EA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904307" y="448171"/>
            <a:ext cx="2739132" cy="524515"/>
          </a:xfrm>
          <a:prstGeom prst="rect">
            <a:avLst/>
          </a:prstGeom>
          <a:effectLst/>
        </p:spPr>
      </p:pic>
      <p:sp>
        <p:nvSpPr>
          <p:cNvPr id="16" name="矩形 15">
            <a:hlinkClick r:id="rId4" action="ppaction://hlinksldjump"/>
            <a:extLst>
              <a:ext uri="{FF2B5EF4-FFF2-40B4-BE49-F238E27FC236}">
                <a16:creationId xmlns:a16="http://schemas.microsoft.com/office/drawing/2014/main" id="{843C7B2A-4357-4E19-AFD2-166994D106EF}"/>
              </a:ext>
            </a:extLst>
          </p:cNvPr>
          <p:cNvSpPr/>
          <p:nvPr/>
        </p:nvSpPr>
        <p:spPr>
          <a:xfrm>
            <a:off x="1" y="437614"/>
            <a:ext cx="371628" cy="472702"/>
          </a:xfrm>
          <a:prstGeom prst="rect">
            <a:avLst/>
          </a:prstGeom>
          <a:solidFill>
            <a:srgbClr val="034E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文本框 16">
            <a:extLst>
              <a:ext uri="{FF2B5EF4-FFF2-40B4-BE49-F238E27FC236}">
                <a16:creationId xmlns:a16="http://schemas.microsoft.com/office/drawing/2014/main" id="{D856CBD3-3026-431F-87A1-BCDC8B1C9A0E}"/>
              </a:ext>
            </a:extLst>
          </p:cNvPr>
          <p:cNvSpPr txBox="1"/>
          <p:nvPr/>
        </p:nvSpPr>
        <p:spPr>
          <a:xfrm>
            <a:off x="548561" y="448171"/>
            <a:ext cx="6109138" cy="523220"/>
          </a:xfrm>
          <a:prstGeom prst="rect">
            <a:avLst/>
          </a:prstGeom>
          <a:noFill/>
        </p:spPr>
        <p:txBody>
          <a:bodyPr wrap="square">
            <a:spAutoFit/>
          </a:bodyPr>
          <a:lstStyle/>
          <a:p>
            <a:pPr>
              <a:buSzPct val="85000"/>
            </a:pPr>
            <a:r>
              <a:rPr kumimoji="1" lang="en" altLang="zh-CN" sz="28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rPr>
              <a:t>Background---Vacuum cavity design</a:t>
            </a:r>
          </a:p>
        </p:txBody>
      </p:sp>
      <p:pic>
        <p:nvPicPr>
          <p:cNvPr id="6" name="图片 5">
            <a:extLst>
              <a:ext uri="{FF2B5EF4-FFF2-40B4-BE49-F238E27FC236}">
                <a16:creationId xmlns:a16="http://schemas.microsoft.com/office/drawing/2014/main" id="{2EFB1FE2-7287-4937-8D94-F2D79E40B718}"/>
              </a:ext>
            </a:extLst>
          </p:cNvPr>
          <p:cNvPicPr>
            <a:picLocks noChangeAspect="1"/>
          </p:cNvPicPr>
          <p:nvPr/>
        </p:nvPicPr>
        <p:blipFill>
          <a:blip r:embed="rId5"/>
          <a:stretch>
            <a:fillRect/>
          </a:stretch>
        </p:blipFill>
        <p:spPr>
          <a:xfrm>
            <a:off x="548561" y="1229752"/>
            <a:ext cx="5295900" cy="4924425"/>
          </a:xfrm>
          <a:prstGeom prst="rect">
            <a:avLst/>
          </a:prstGeom>
        </p:spPr>
      </p:pic>
      <p:pic>
        <p:nvPicPr>
          <p:cNvPr id="8" name="图片 7">
            <a:extLst>
              <a:ext uri="{FF2B5EF4-FFF2-40B4-BE49-F238E27FC236}">
                <a16:creationId xmlns:a16="http://schemas.microsoft.com/office/drawing/2014/main" id="{386C2128-FD44-4116-8EC3-220071067BBC}"/>
              </a:ext>
            </a:extLst>
          </p:cNvPr>
          <p:cNvPicPr>
            <a:picLocks noChangeAspect="1"/>
          </p:cNvPicPr>
          <p:nvPr/>
        </p:nvPicPr>
        <p:blipFill>
          <a:blip r:embed="rId6"/>
          <a:stretch>
            <a:fillRect/>
          </a:stretch>
        </p:blipFill>
        <p:spPr>
          <a:xfrm>
            <a:off x="6029258" y="1229752"/>
            <a:ext cx="5460609" cy="4924425"/>
          </a:xfrm>
          <a:prstGeom prst="rect">
            <a:avLst/>
          </a:prstGeom>
        </p:spPr>
      </p:pic>
    </p:spTree>
    <p:extLst>
      <p:ext uri="{BB962C8B-B14F-4D97-AF65-F5344CB8AC3E}">
        <p14:creationId xmlns:p14="http://schemas.microsoft.com/office/powerpoint/2010/main" val="259737912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2">
            <a:extLst>
              <a:ext uri="{FF2B5EF4-FFF2-40B4-BE49-F238E27FC236}">
                <a16:creationId xmlns:a16="http://schemas.microsoft.com/office/drawing/2014/main" id="{5608948D-668B-1748-7F46-BBC7FEC8C199}"/>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35</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13" name="图形 12">
            <a:extLst>
              <a:ext uri="{FF2B5EF4-FFF2-40B4-BE49-F238E27FC236}">
                <a16:creationId xmlns:a16="http://schemas.microsoft.com/office/drawing/2014/main" id="{FC2F896C-C0E7-4146-B5C6-4680D0629EA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904307" y="448171"/>
            <a:ext cx="2739132" cy="524515"/>
          </a:xfrm>
          <a:prstGeom prst="rect">
            <a:avLst/>
          </a:prstGeom>
          <a:effectLst/>
        </p:spPr>
      </p:pic>
      <p:sp>
        <p:nvSpPr>
          <p:cNvPr id="16" name="矩形 15">
            <a:hlinkClick r:id="rId5" action="ppaction://hlinksldjump"/>
            <a:extLst>
              <a:ext uri="{FF2B5EF4-FFF2-40B4-BE49-F238E27FC236}">
                <a16:creationId xmlns:a16="http://schemas.microsoft.com/office/drawing/2014/main" id="{843C7B2A-4357-4E19-AFD2-166994D106EF}"/>
              </a:ext>
            </a:extLst>
          </p:cNvPr>
          <p:cNvSpPr/>
          <p:nvPr/>
        </p:nvSpPr>
        <p:spPr>
          <a:xfrm>
            <a:off x="1" y="437614"/>
            <a:ext cx="371628" cy="472702"/>
          </a:xfrm>
          <a:prstGeom prst="rect">
            <a:avLst/>
          </a:prstGeom>
          <a:solidFill>
            <a:srgbClr val="034E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文本框 16">
            <a:extLst>
              <a:ext uri="{FF2B5EF4-FFF2-40B4-BE49-F238E27FC236}">
                <a16:creationId xmlns:a16="http://schemas.microsoft.com/office/drawing/2014/main" id="{D856CBD3-3026-431F-87A1-BCDC8B1C9A0E}"/>
              </a:ext>
            </a:extLst>
          </p:cNvPr>
          <p:cNvSpPr txBox="1"/>
          <p:nvPr/>
        </p:nvSpPr>
        <p:spPr>
          <a:xfrm>
            <a:off x="548561" y="448171"/>
            <a:ext cx="7561510" cy="523220"/>
          </a:xfrm>
          <a:prstGeom prst="rect">
            <a:avLst/>
          </a:prstGeom>
          <a:noFill/>
        </p:spPr>
        <p:txBody>
          <a:bodyPr wrap="square">
            <a:spAutoFit/>
          </a:bodyPr>
          <a:lstStyle/>
          <a:p>
            <a:pPr>
              <a:buSzPct val="85000"/>
            </a:pPr>
            <a:r>
              <a:rPr kumimoji="1" lang="en" altLang="zh-CN" sz="28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rPr>
              <a:t>Background---M</a:t>
            </a:r>
            <a:r>
              <a:rPr kumimoji="1" lang="en-US" altLang="zh-CN" sz="28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rPr>
              <a:t>oveable o</a:t>
            </a:r>
            <a:r>
              <a:rPr kumimoji="1" lang="en" altLang="zh-CN" sz="28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rPr>
              <a:t>ptical lattice</a:t>
            </a:r>
          </a:p>
        </p:txBody>
      </p:sp>
      <p:pic>
        <p:nvPicPr>
          <p:cNvPr id="12" name="图片 11">
            <a:extLst>
              <a:ext uri="{FF2B5EF4-FFF2-40B4-BE49-F238E27FC236}">
                <a16:creationId xmlns:a16="http://schemas.microsoft.com/office/drawing/2014/main" id="{F3FCEA69-2798-4CCD-836D-9C112FD3238B}"/>
              </a:ext>
            </a:extLst>
          </p:cNvPr>
          <p:cNvPicPr>
            <a:picLocks noChangeAspect="1"/>
          </p:cNvPicPr>
          <p:nvPr/>
        </p:nvPicPr>
        <p:blipFill>
          <a:blip r:embed="rId6"/>
          <a:stretch>
            <a:fillRect/>
          </a:stretch>
        </p:blipFill>
        <p:spPr>
          <a:xfrm>
            <a:off x="3199995" y="1198486"/>
            <a:ext cx="5792008" cy="1800476"/>
          </a:xfrm>
          <a:prstGeom prst="rect">
            <a:avLst/>
          </a:prstGeom>
        </p:spPr>
      </p:pic>
      <p:sp>
        <p:nvSpPr>
          <p:cNvPr id="25" name="文本框 24">
            <a:extLst>
              <a:ext uri="{FF2B5EF4-FFF2-40B4-BE49-F238E27FC236}">
                <a16:creationId xmlns:a16="http://schemas.microsoft.com/office/drawing/2014/main" id="{242FC3DE-14C4-456F-9E5D-66A5DFC9C453}"/>
              </a:ext>
            </a:extLst>
          </p:cNvPr>
          <p:cNvSpPr txBox="1"/>
          <p:nvPr/>
        </p:nvSpPr>
        <p:spPr>
          <a:xfrm>
            <a:off x="1927674" y="2998962"/>
            <a:ext cx="8346199" cy="3046988"/>
          </a:xfrm>
          <a:prstGeom prst="rect">
            <a:avLst/>
          </a:prstGeom>
          <a:noFill/>
        </p:spPr>
        <p:txBody>
          <a:bodyPr wrap="square">
            <a:spAutoFit/>
          </a:bodyPr>
          <a:lstStyle/>
          <a:p>
            <a:r>
              <a:rPr lang="en-US" altLang="zh-CN" sz="2400" b="1" dirty="0">
                <a:latin typeface="Times New Roman" panose="02020603050405020304" pitchFamily="18" charset="0"/>
                <a:cs typeface="Times New Roman" panose="02020603050405020304" pitchFamily="18" charset="0"/>
              </a:rPr>
              <a:t>Setup:</a:t>
            </a:r>
          </a:p>
          <a:p>
            <a:pPr>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Red light as the left side incoming light Blue light as the right side incoming light</a:t>
            </a:r>
          </a:p>
          <a:p>
            <a:pPr>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Adjust the position of the PZT lens to change the phase, and the side view of the light is shown (yellow frame).</a:t>
            </a:r>
          </a:p>
          <a:p>
            <a:pPr>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Adjust the position of the PZT lens to switch between the east and west positions, thereby forming the crystal lattice.</a:t>
            </a:r>
          </a:p>
          <a:p>
            <a:r>
              <a:rPr lang="en-US" altLang="zh-CN" sz="2400" b="1" dirty="0">
                <a:latin typeface="Times New Roman" panose="02020603050405020304" pitchFamily="18" charset="0"/>
                <a:cs typeface="Times New Roman" panose="02020603050405020304" pitchFamily="18" charset="0"/>
              </a:rPr>
              <a:t>Process:</a:t>
            </a:r>
          </a:p>
          <a:p>
            <a:pPr>
              <a:buFont typeface="Arial" panose="020B0604020202020204" pitchFamily="34" charset="0"/>
              <a:buChar char="•"/>
            </a:pPr>
            <a:r>
              <a:rPr lang="zh-CN" altLang="en-US" dirty="0">
                <a:latin typeface="Times New Roman" panose="02020603050405020304" pitchFamily="18" charset="0"/>
                <a:cs typeface="Times New Roman" panose="02020603050405020304" pitchFamily="18" charset="0"/>
              </a:rPr>
              <a:t>1. Build the phase delay device on the left (green box)</a:t>
            </a:r>
            <a:endParaRPr lang="en-US" altLang="zh-CN"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zh-CN" altLang="en-US" dirty="0">
                <a:latin typeface="Times New Roman" panose="02020603050405020304" pitchFamily="18" charset="0"/>
                <a:cs typeface="Times New Roman" panose="02020603050405020304" pitchFamily="18" charset="0"/>
              </a:rPr>
              <a:t>2. Adjust the position of the red</a:t>
            </a:r>
            <a:r>
              <a:rPr lang="en-US" altLang="zh-CN" dirty="0">
                <a:latin typeface="Times New Roman" panose="02020603050405020304" pitchFamily="18" charset="0"/>
                <a:cs typeface="Times New Roman" panose="02020603050405020304" pitchFamily="18" charset="0"/>
              </a:rPr>
              <a:t>/blue</a:t>
            </a:r>
            <a:r>
              <a:rPr lang="zh-CN" altLang="en-US" dirty="0">
                <a:latin typeface="Times New Roman" panose="02020603050405020304" pitchFamily="18" charset="0"/>
                <a:cs typeface="Times New Roman" panose="02020603050405020304" pitchFamily="18" charset="0"/>
              </a:rPr>
              <a:t> beam</a:t>
            </a:r>
            <a:endParaRPr lang="en-US" altLang="zh-CN"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3</a:t>
            </a:r>
            <a:r>
              <a:rPr lang="zh-CN" altLang="en-US" dirty="0">
                <a:latin typeface="Times New Roman" panose="02020603050405020304" pitchFamily="18" charset="0"/>
                <a:cs typeface="Times New Roman" panose="02020603050405020304" pitchFamily="18" charset="0"/>
              </a:rPr>
              <a:t>. Build a phase-locked interferometer</a:t>
            </a:r>
            <a:endParaRPr lang="en-US" altLang="zh-C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489271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2">
            <a:extLst>
              <a:ext uri="{FF2B5EF4-FFF2-40B4-BE49-F238E27FC236}">
                <a16:creationId xmlns:a16="http://schemas.microsoft.com/office/drawing/2014/main" id="{5608948D-668B-1748-7F46-BBC7FEC8C199}"/>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36</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13" name="图形 12">
            <a:extLst>
              <a:ext uri="{FF2B5EF4-FFF2-40B4-BE49-F238E27FC236}">
                <a16:creationId xmlns:a16="http://schemas.microsoft.com/office/drawing/2014/main" id="{FC2F896C-C0E7-4146-B5C6-4680D0629EA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904307" y="448171"/>
            <a:ext cx="2739132" cy="524515"/>
          </a:xfrm>
          <a:prstGeom prst="rect">
            <a:avLst/>
          </a:prstGeom>
          <a:effectLst/>
        </p:spPr>
      </p:pic>
      <p:sp>
        <p:nvSpPr>
          <p:cNvPr id="17" name="文本框 16">
            <a:extLst>
              <a:ext uri="{FF2B5EF4-FFF2-40B4-BE49-F238E27FC236}">
                <a16:creationId xmlns:a16="http://schemas.microsoft.com/office/drawing/2014/main" id="{D856CBD3-3026-431F-87A1-BCDC8B1C9A0E}"/>
              </a:ext>
            </a:extLst>
          </p:cNvPr>
          <p:cNvSpPr txBox="1"/>
          <p:nvPr/>
        </p:nvSpPr>
        <p:spPr>
          <a:xfrm>
            <a:off x="548561" y="448171"/>
            <a:ext cx="6109138" cy="523220"/>
          </a:xfrm>
          <a:prstGeom prst="rect">
            <a:avLst/>
          </a:prstGeom>
          <a:noFill/>
        </p:spPr>
        <p:txBody>
          <a:bodyPr wrap="square">
            <a:spAutoFit/>
          </a:bodyPr>
          <a:lstStyle/>
          <a:p>
            <a:pPr>
              <a:buSzPct val="85000"/>
            </a:pPr>
            <a:r>
              <a:rPr kumimoji="1" lang="en" altLang="zh-CN" sz="28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rPr>
              <a:t>Background---Cavity cooling</a:t>
            </a:r>
          </a:p>
        </p:txBody>
      </p:sp>
      <p:pic>
        <p:nvPicPr>
          <p:cNvPr id="6" name="图片 5">
            <a:extLst>
              <a:ext uri="{FF2B5EF4-FFF2-40B4-BE49-F238E27FC236}">
                <a16:creationId xmlns:a16="http://schemas.microsoft.com/office/drawing/2014/main" id="{542D2147-BC16-4E0B-9401-F2110488E987}"/>
              </a:ext>
            </a:extLst>
          </p:cNvPr>
          <p:cNvPicPr>
            <a:picLocks noChangeAspect="1"/>
          </p:cNvPicPr>
          <p:nvPr/>
        </p:nvPicPr>
        <p:blipFill>
          <a:blip r:embed="rId5"/>
          <a:stretch>
            <a:fillRect/>
          </a:stretch>
        </p:blipFill>
        <p:spPr>
          <a:xfrm>
            <a:off x="2979705" y="1285297"/>
            <a:ext cx="6232589" cy="2227939"/>
          </a:xfrm>
          <a:prstGeom prst="rect">
            <a:avLst/>
          </a:prstGeom>
        </p:spPr>
      </p:pic>
      <p:sp>
        <p:nvSpPr>
          <p:cNvPr id="14" name="文本框 13">
            <a:extLst>
              <a:ext uri="{FF2B5EF4-FFF2-40B4-BE49-F238E27FC236}">
                <a16:creationId xmlns:a16="http://schemas.microsoft.com/office/drawing/2014/main" id="{390878FD-35CA-4DB9-BFBA-CDF43075445B}"/>
              </a:ext>
            </a:extLst>
          </p:cNvPr>
          <p:cNvSpPr txBox="1"/>
          <p:nvPr/>
        </p:nvSpPr>
        <p:spPr>
          <a:xfrm>
            <a:off x="0" y="6550223"/>
            <a:ext cx="6129196" cy="307777"/>
          </a:xfrm>
          <a:prstGeom prst="rect">
            <a:avLst/>
          </a:prstGeom>
          <a:noFill/>
        </p:spPr>
        <p:txBody>
          <a:bodyPr wrap="square">
            <a:spAutoFit/>
          </a:bodyPr>
          <a:lstStyle/>
          <a:p>
            <a:r>
              <a:rPr lang="en-US" altLang="zh-CN" sz="1400" i="1" dirty="0">
                <a:solidFill>
                  <a:srgbClr val="222222"/>
                </a:solidFill>
                <a:effectLst/>
                <a:latin typeface="Arial" panose="020B0604020202020204" pitchFamily="34" charset="0"/>
                <a:cs typeface="Arial" panose="020B0604020202020204" pitchFamily="34" charset="0"/>
              </a:rPr>
              <a:t>Nature 428, 50–52 (2004)</a:t>
            </a:r>
            <a:endParaRPr lang="zh-CN" altLang="en-US" sz="1400" i="1" dirty="0">
              <a:latin typeface="Arial" panose="020B0604020202020204" pitchFamily="34" charset="0"/>
              <a:cs typeface="Arial" panose="020B0604020202020204" pitchFamily="34" charset="0"/>
            </a:endParaRPr>
          </a:p>
        </p:txBody>
      </p:sp>
      <p:sp>
        <p:nvSpPr>
          <p:cNvPr id="18" name="文本框 17">
            <a:extLst>
              <a:ext uri="{FF2B5EF4-FFF2-40B4-BE49-F238E27FC236}">
                <a16:creationId xmlns:a16="http://schemas.microsoft.com/office/drawing/2014/main" id="{8F33544E-873D-4D36-B6B5-1561E364B381}"/>
              </a:ext>
            </a:extLst>
          </p:cNvPr>
          <p:cNvSpPr txBox="1"/>
          <p:nvPr/>
        </p:nvSpPr>
        <p:spPr>
          <a:xfrm>
            <a:off x="1932213" y="3825847"/>
            <a:ext cx="8327572" cy="2031325"/>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Cavity cooling occurs due to the interaction between the atom and the detuned cavity field, where the atom loses kinetic energy as the cavity mode adjusts dynamically to the atom's motion. </a:t>
            </a:r>
          </a:p>
          <a:p>
            <a:endParaRPr lang="en-US" altLang="zh-CN" dirty="0">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latin typeface="Times New Roman" panose="02020603050405020304" pitchFamily="18" charset="0"/>
                <a:cs typeface="Times New Roman" panose="02020603050405020304" pitchFamily="18" charset="0"/>
              </a:rPr>
              <a:t>The asymmetry in cooling versus heating processes, combined with the fact that the atom is rarely excited, allows for more efficient cooling to temperatures below the Doppler limit, constrained only by the cavity's linewidth. </a:t>
            </a:r>
          </a:p>
        </p:txBody>
      </p:sp>
      <p:sp>
        <p:nvSpPr>
          <p:cNvPr id="9" name="矩形 8">
            <a:hlinkClick r:id="rId6" action="ppaction://hlinksldjump"/>
            <a:extLst>
              <a:ext uri="{FF2B5EF4-FFF2-40B4-BE49-F238E27FC236}">
                <a16:creationId xmlns:a16="http://schemas.microsoft.com/office/drawing/2014/main" id="{112500F3-6897-4F96-B525-D1867F28BD94}"/>
              </a:ext>
            </a:extLst>
          </p:cNvPr>
          <p:cNvSpPr/>
          <p:nvPr/>
        </p:nvSpPr>
        <p:spPr>
          <a:xfrm>
            <a:off x="1" y="437614"/>
            <a:ext cx="371628" cy="472702"/>
          </a:xfrm>
          <a:prstGeom prst="rect">
            <a:avLst/>
          </a:prstGeom>
          <a:solidFill>
            <a:srgbClr val="034E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259260604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2">
            <a:extLst>
              <a:ext uri="{FF2B5EF4-FFF2-40B4-BE49-F238E27FC236}">
                <a16:creationId xmlns:a16="http://schemas.microsoft.com/office/drawing/2014/main" id="{5608948D-668B-1748-7F46-BBC7FEC8C199}"/>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37</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13" name="图形 12">
            <a:extLst>
              <a:ext uri="{FF2B5EF4-FFF2-40B4-BE49-F238E27FC236}">
                <a16:creationId xmlns:a16="http://schemas.microsoft.com/office/drawing/2014/main" id="{FC2F896C-C0E7-4146-B5C6-4680D0629EA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904307" y="448171"/>
            <a:ext cx="2739132" cy="524515"/>
          </a:xfrm>
          <a:prstGeom prst="rect">
            <a:avLst/>
          </a:prstGeom>
          <a:effectLst/>
        </p:spPr>
      </p:pic>
      <p:sp>
        <p:nvSpPr>
          <p:cNvPr id="17" name="文本框 16">
            <a:extLst>
              <a:ext uri="{FF2B5EF4-FFF2-40B4-BE49-F238E27FC236}">
                <a16:creationId xmlns:a16="http://schemas.microsoft.com/office/drawing/2014/main" id="{D856CBD3-3026-431F-87A1-BCDC8B1C9A0E}"/>
              </a:ext>
            </a:extLst>
          </p:cNvPr>
          <p:cNvSpPr txBox="1"/>
          <p:nvPr/>
        </p:nvSpPr>
        <p:spPr>
          <a:xfrm>
            <a:off x="548561" y="448171"/>
            <a:ext cx="6109138" cy="523220"/>
          </a:xfrm>
          <a:prstGeom prst="rect">
            <a:avLst/>
          </a:prstGeom>
          <a:noFill/>
        </p:spPr>
        <p:txBody>
          <a:bodyPr wrap="square">
            <a:spAutoFit/>
          </a:bodyPr>
          <a:lstStyle/>
          <a:p>
            <a:pPr>
              <a:buSzPct val="85000"/>
            </a:pPr>
            <a:r>
              <a:rPr kumimoji="1" lang="en" altLang="zh-CN" sz="28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rPr>
              <a:t>Background---Feedback cooling</a:t>
            </a:r>
          </a:p>
        </p:txBody>
      </p:sp>
      <p:pic>
        <p:nvPicPr>
          <p:cNvPr id="6" name="图片 5">
            <a:extLst>
              <a:ext uri="{FF2B5EF4-FFF2-40B4-BE49-F238E27FC236}">
                <a16:creationId xmlns:a16="http://schemas.microsoft.com/office/drawing/2014/main" id="{D60BEC4B-FBCA-4785-B470-CF12300FB460}"/>
              </a:ext>
            </a:extLst>
          </p:cNvPr>
          <p:cNvPicPr>
            <a:picLocks noChangeAspect="1"/>
          </p:cNvPicPr>
          <p:nvPr/>
        </p:nvPicPr>
        <p:blipFill>
          <a:blip r:embed="rId5"/>
          <a:stretch>
            <a:fillRect/>
          </a:stretch>
        </p:blipFill>
        <p:spPr>
          <a:xfrm>
            <a:off x="548561" y="1048017"/>
            <a:ext cx="4624566" cy="5257721"/>
          </a:xfrm>
          <a:prstGeom prst="rect">
            <a:avLst/>
          </a:prstGeom>
        </p:spPr>
      </p:pic>
      <p:sp>
        <p:nvSpPr>
          <p:cNvPr id="14" name="文本框 13">
            <a:extLst>
              <a:ext uri="{FF2B5EF4-FFF2-40B4-BE49-F238E27FC236}">
                <a16:creationId xmlns:a16="http://schemas.microsoft.com/office/drawing/2014/main" id="{4903F39B-DA8C-42D1-AFF1-3B1363412392}"/>
              </a:ext>
            </a:extLst>
          </p:cNvPr>
          <p:cNvSpPr txBox="1"/>
          <p:nvPr/>
        </p:nvSpPr>
        <p:spPr>
          <a:xfrm>
            <a:off x="0" y="6550223"/>
            <a:ext cx="6129196" cy="307777"/>
          </a:xfrm>
          <a:prstGeom prst="rect">
            <a:avLst/>
          </a:prstGeom>
          <a:noFill/>
        </p:spPr>
        <p:txBody>
          <a:bodyPr wrap="square">
            <a:spAutoFit/>
          </a:bodyPr>
          <a:lstStyle/>
          <a:p>
            <a:r>
              <a:rPr lang="en-US" altLang="zh-CN" sz="1400" i="1" dirty="0">
                <a:solidFill>
                  <a:srgbClr val="222222"/>
                </a:solidFill>
                <a:latin typeface="Arial" panose="020B0604020202020204" pitchFamily="34" charset="0"/>
                <a:cs typeface="Arial" panose="020B0604020202020204" pitchFamily="34" charset="0"/>
              </a:rPr>
              <a:t>Nature 462, 898–901 (2009)</a:t>
            </a:r>
            <a:endParaRPr lang="zh-CN" altLang="en-US" sz="1400" i="1" dirty="0">
              <a:solidFill>
                <a:srgbClr val="222222"/>
              </a:solidFill>
              <a:latin typeface="Arial" panose="020B0604020202020204" pitchFamily="34" charset="0"/>
              <a:cs typeface="Arial" panose="020B0604020202020204" pitchFamily="34" charset="0"/>
            </a:endParaRPr>
          </a:p>
        </p:txBody>
      </p:sp>
      <p:sp>
        <p:nvSpPr>
          <p:cNvPr id="18" name="文本框 17">
            <a:extLst>
              <a:ext uri="{FF2B5EF4-FFF2-40B4-BE49-F238E27FC236}">
                <a16:creationId xmlns:a16="http://schemas.microsoft.com/office/drawing/2014/main" id="{CF5017F5-C9DE-453A-B909-42127505EEE5}"/>
              </a:ext>
            </a:extLst>
          </p:cNvPr>
          <p:cNvSpPr txBox="1"/>
          <p:nvPr/>
        </p:nvSpPr>
        <p:spPr>
          <a:xfrm>
            <a:off x="5867392" y="1443841"/>
            <a:ext cx="5360133" cy="3970318"/>
          </a:xfrm>
          <a:prstGeom prst="rect">
            <a:avLst/>
          </a:prstGeom>
          <a:noFill/>
        </p:spPr>
        <p:txBody>
          <a:bodyPr wrap="square">
            <a:spAutoFit/>
          </a:bodyPr>
          <a:lstStyle/>
          <a:p>
            <a:r>
              <a:rPr lang="en-US" altLang="zh-CN" sz="1800" b="0" i="0" dirty="0">
                <a:solidFill>
                  <a:srgbClr val="231F20"/>
                </a:solidFill>
                <a:effectLst/>
                <a:latin typeface="Times New Roman" panose="02020603050405020304" pitchFamily="18" charset="0"/>
                <a:cs typeface="Times New Roman" panose="02020603050405020304" pitchFamily="18" charset="0"/>
              </a:rPr>
              <a:t>Rb atoms are trapped inside a Fabry-Perot cavity</a:t>
            </a:r>
            <a:br>
              <a:rPr lang="en-US" altLang="zh-CN" dirty="0">
                <a:latin typeface="Times New Roman" panose="02020603050405020304" pitchFamily="18" charset="0"/>
                <a:cs typeface="Times New Roman" panose="02020603050405020304" pitchFamily="18" charset="0"/>
              </a:rPr>
            </a:br>
            <a:r>
              <a:rPr lang="en-US" altLang="zh-CN" sz="1800" b="0" i="0" dirty="0">
                <a:solidFill>
                  <a:srgbClr val="231F20"/>
                </a:solidFill>
                <a:effectLst/>
                <a:latin typeface="Times New Roman" panose="02020603050405020304" pitchFamily="18" charset="0"/>
                <a:cs typeface="Times New Roman" panose="02020603050405020304" pitchFamily="18" charset="0"/>
              </a:rPr>
              <a:t>The transmission during two intervals is evaluated and compared. </a:t>
            </a:r>
          </a:p>
          <a:p>
            <a:endParaRPr lang="en-US" altLang="zh-CN" sz="1800" b="0" i="0" dirty="0">
              <a:solidFill>
                <a:srgbClr val="231F20"/>
              </a:solidFill>
              <a:effectLst/>
              <a:latin typeface="Times New Roman" panose="02020603050405020304" pitchFamily="18" charset="0"/>
              <a:cs typeface="Times New Roman" panose="02020603050405020304" pitchFamily="18" charset="0"/>
            </a:endParaRPr>
          </a:p>
          <a:p>
            <a:r>
              <a:rPr lang="en-US" altLang="zh-CN" sz="1800" b="0" i="0" dirty="0">
                <a:solidFill>
                  <a:srgbClr val="231F20"/>
                </a:solidFill>
                <a:effectLst/>
                <a:latin typeface="Times New Roman" panose="02020603050405020304" pitchFamily="18" charset="0"/>
                <a:cs typeface="Times New Roman" panose="02020603050405020304" pitchFamily="18" charset="0"/>
              </a:rPr>
              <a:t>If the transmission during the earlier interval surpasses the transmission during the latter interval by a certain threshold, if the transmission is decreasing with time corresponding to an atom moving inwards, the dipole trap is switched low to minimize the kinetic energy gained by the atom. </a:t>
            </a:r>
          </a:p>
          <a:p>
            <a:endParaRPr lang="en-US" altLang="zh-CN" sz="1800" b="0" i="0" dirty="0">
              <a:solidFill>
                <a:srgbClr val="231F20"/>
              </a:solidFill>
              <a:effectLst/>
              <a:latin typeface="Times New Roman" panose="02020603050405020304" pitchFamily="18" charset="0"/>
              <a:cs typeface="Times New Roman" panose="02020603050405020304" pitchFamily="18" charset="0"/>
            </a:endParaRPr>
          </a:p>
          <a:p>
            <a:r>
              <a:rPr lang="en-US" altLang="zh-CN" sz="1800" b="0" i="0" dirty="0">
                <a:solidFill>
                  <a:srgbClr val="231F20"/>
                </a:solidFill>
                <a:effectLst/>
                <a:latin typeface="Times New Roman" panose="02020603050405020304" pitchFamily="18" charset="0"/>
                <a:cs typeface="Times New Roman" panose="02020603050405020304" pitchFamily="18" charset="0"/>
              </a:rPr>
              <a:t>If, however, the transmission difference is below that threshold, the trap depth is switched high, increasing the potential gradient for the outgoing atom</a:t>
            </a:r>
            <a:r>
              <a:rPr lang="en-US" altLang="zh-CN" sz="1800" b="0" i="0" dirty="0">
                <a:solidFill>
                  <a:srgbClr val="231F20"/>
                </a:solidFill>
                <a:effectLst/>
                <a:latin typeface="AdvP6F00"/>
              </a:rPr>
              <a:t>.</a:t>
            </a:r>
            <a:endParaRPr lang="zh-CN" altLang="en-US" dirty="0"/>
          </a:p>
        </p:txBody>
      </p:sp>
      <p:sp>
        <p:nvSpPr>
          <p:cNvPr id="9" name="矩形 8">
            <a:hlinkClick r:id="rId6" action="ppaction://hlinksldjump"/>
            <a:extLst>
              <a:ext uri="{FF2B5EF4-FFF2-40B4-BE49-F238E27FC236}">
                <a16:creationId xmlns:a16="http://schemas.microsoft.com/office/drawing/2014/main" id="{C04807AF-1898-4A06-97A0-EF31D6D9C3F1}"/>
              </a:ext>
            </a:extLst>
          </p:cNvPr>
          <p:cNvSpPr/>
          <p:nvPr/>
        </p:nvSpPr>
        <p:spPr>
          <a:xfrm>
            <a:off x="1" y="437614"/>
            <a:ext cx="371628" cy="472702"/>
          </a:xfrm>
          <a:prstGeom prst="rect">
            <a:avLst/>
          </a:prstGeom>
          <a:solidFill>
            <a:srgbClr val="034E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40320451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2">
            <a:extLst>
              <a:ext uri="{FF2B5EF4-FFF2-40B4-BE49-F238E27FC236}">
                <a16:creationId xmlns:a16="http://schemas.microsoft.com/office/drawing/2014/main" id="{5608948D-668B-1748-7F46-BBC7FEC8C199}"/>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38</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13" name="图形 12">
            <a:extLst>
              <a:ext uri="{FF2B5EF4-FFF2-40B4-BE49-F238E27FC236}">
                <a16:creationId xmlns:a16="http://schemas.microsoft.com/office/drawing/2014/main" id="{FC2F896C-C0E7-4146-B5C6-4680D0629EA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215154" y="131644"/>
            <a:ext cx="2739132" cy="524515"/>
          </a:xfrm>
          <a:prstGeom prst="rect">
            <a:avLst/>
          </a:prstGeom>
          <a:effectLst/>
        </p:spPr>
      </p:pic>
      <p:sp>
        <p:nvSpPr>
          <p:cNvPr id="16" name="矩形 15">
            <a:hlinkClick r:id="rId5" action="ppaction://hlinksldjump"/>
            <a:extLst>
              <a:ext uri="{FF2B5EF4-FFF2-40B4-BE49-F238E27FC236}">
                <a16:creationId xmlns:a16="http://schemas.microsoft.com/office/drawing/2014/main" id="{843C7B2A-4357-4E19-AFD2-166994D106EF}"/>
              </a:ext>
            </a:extLst>
          </p:cNvPr>
          <p:cNvSpPr/>
          <p:nvPr/>
        </p:nvSpPr>
        <p:spPr>
          <a:xfrm>
            <a:off x="1" y="437614"/>
            <a:ext cx="371628" cy="472702"/>
          </a:xfrm>
          <a:prstGeom prst="rect">
            <a:avLst/>
          </a:prstGeom>
          <a:solidFill>
            <a:srgbClr val="034E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文本框 16">
            <a:extLst>
              <a:ext uri="{FF2B5EF4-FFF2-40B4-BE49-F238E27FC236}">
                <a16:creationId xmlns:a16="http://schemas.microsoft.com/office/drawing/2014/main" id="{D856CBD3-3026-431F-87A1-BCDC8B1C9A0E}"/>
              </a:ext>
            </a:extLst>
          </p:cNvPr>
          <p:cNvSpPr txBox="1"/>
          <p:nvPr/>
        </p:nvSpPr>
        <p:spPr>
          <a:xfrm>
            <a:off x="548561" y="448171"/>
            <a:ext cx="6109138" cy="523220"/>
          </a:xfrm>
          <a:prstGeom prst="rect">
            <a:avLst/>
          </a:prstGeom>
          <a:noFill/>
        </p:spPr>
        <p:txBody>
          <a:bodyPr wrap="square">
            <a:spAutoFit/>
          </a:bodyPr>
          <a:lstStyle/>
          <a:p>
            <a:pPr>
              <a:buSzPct val="85000"/>
            </a:pPr>
            <a:r>
              <a:rPr kumimoji="1" lang="en" altLang="zh-CN" sz="28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rPr>
              <a:t>Background---Calculation</a:t>
            </a:r>
          </a:p>
        </p:txBody>
      </p:sp>
      <p:pic>
        <p:nvPicPr>
          <p:cNvPr id="4" name="图片 3">
            <a:extLst>
              <a:ext uri="{FF2B5EF4-FFF2-40B4-BE49-F238E27FC236}">
                <a16:creationId xmlns:a16="http://schemas.microsoft.com/office/drawing/2014/main" id="{2F43ECD1-FD4E-4BD7-9349-51B4B31AA7B6}"/>
              </a:ext>
            </a:extLst>
          </p:cNvPr>
          <p:cNvPicPr>
            <a:picLocks noChangeAspect="1"/>
          </p:cNvPicPr>
          <p:nvPr/>
        </p:nvPicPr>
        <p:blipFill>
          <a:blip r:embed="rId6"/>
          <a:stretch>
            <a:fillRect/>
          </a:stretch>
        </p:blipFill>
        <p:spPr>
          <a:xfrm>
            <a:off x="734321" y="1096693"/>
            <a:ext cx="4327096" cy="5671258"/>
          </a:xfrm>
          <a:prstGeom prst="rect">
            <a:avLst/>
          </a:prstGeom>
        </p:spPr>
      </p:pic>
      <p:pic>
        <p:nvPicPr>
          <p:cNvPr id="7" name="图片 6">
            <a:extLst>
              <a:ext uri="{FF2B5EF4-FFF2-40B4-BE49-F238E27FC236}">
                <a16:creationId xmlns:a16="http://schemas.microsoft.com/office/drawing/2014/main" id="{E6FCBC9A-2C91-4919-8598-2D9CBCFBCCBB}"/>
              </a:ext>
            </a:extLst>
          </p:cNvPr>
          <p:cNvPicPr>
            <a:picLocks noChangeAspect="1"/>
          </p:cNvPicPr>
          <p:nvPr/>
        </p:nvPicPr>
        <p:blipFill rotWithShape="1">
          <a:blip r:embed="rId7"/>
          <a:srcRect b="39475"/>
          <a:stretch/>
        </p:blipFill>
        <p:spPr>
          <a:xfrm>
            <a:off x="5907184" y="656159"/>
            <a:ext cx="4043082" cy="3043887"/>
          </a:xfrm>
          <a:prstGeom prst="rect">
            <a:avLst/>
          </a:prstGeom>
        </p:spPr>
      </p:pic>
      <p:pic>
        <p:nvPicPr>
          <p:cNvPr id="11" name="图片 10">
            <a:extLst>
              <a:ext uri="{FF2B5EF4-FFF2-40B4-BE49-F238E27FC236}">
                <a16:creationId xmlns:a16="http://schemas.microsoft.com/office/drawing/2014/main" id="{2B530B34-FF16-466E-BD1E-FACACC4A3988}"/>
              </a:ext>
            </a:extLst>
          </p:cNvPr>
          <p:cNvPicPr>
            <a:picLocks noChangeAspect="1"/>
          </p:cNvPicPr>
          <p:nvPr/>
        </p:nvPicPr>
        <p:blipFill>
          <a:blip r:embed="rId8"/>
          <a:stretch>
            <a:fillRect/>
          </a:stretch>
        </p:blipFill>
        <p:spPr>
          <a:xfrm>
            <a:off x="5907184" y="3701565"/>
            <a:ext cx="4043082" cy="1506702"/>
          </a:xfrm>
          <a:prstGeom prst="rect">
            <a:avLst/>
          </a:prstGeom>
        </p:spPr>
      </p:pic>
      <p:pic>
        <p:nvPicPr>
          <p:cNvPr id="15" name="图片 14">
            <a:extLst>
              <a:ext uri="{FF2B5EF4-FFF2-40B4-BE49-F238E27FC236}">
                <a16:creationId xmlns:a16="http://schemas.microsoft.com/office/drawing/2014/main" id="{CE501EC0-1DF2-4E68-9B7B-DBEF8F00E046}"/>
              </a:ext>
            </a:extLst>
          </p:cNvPr>
          <p:cNvPicPr>
            <a:picLocks noChangeAspect="1"/>
          </p:cNvPicPr>
          <p:nvPr/>
        </p:nvPicPr>
        <p:blipFill>
          <a:blip r:embed="rId9"/>
          <a:stretch>
            <a:fillRect/>
          </a:stretch>
        </p:blipFill>
        <p:spPr>
          <a:xfrm>
            <a:off x="5907183" y="5208267"/>
            <a:ext cx="4043081" cy="1591488"/>
          </a:xfrm>
          <a:prstGeom prst="rect">
            <a:avLst/>
          </a:prstGeom>
        </p:spPr>
      </p:pic>
    </p:spTree>
    <p:extLst>
      <p:ext uri="{BB962C8B-B14F-4D97-AF65-F5344CB8AC3E}">
        <p14:creationId xmlns:p14="http://schemas.microsoft.com/office/powerpoint/2010/main" val="166281363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20876B98-D167-E2D4-B69B-C9BE8F60EED4}"/>
              </a:ext>
            </a:extLst>
          </p:cNvPr>
          <p:cNvSpPr txBox="1"/>
          <p:nvPr/>
        </p:nvSpPr>
        <p:spPr>
          <a:xfrm>
            <a:off x="548561" y="448171"/>
            <a:ext cx="6109138" cy="523220"/>
          </a:xfrm>
          <a:prstGeom prst="rect">
            <a:avLst/>
          </a:prstGeom>
          <a:noFill/>
        </p:spPr>
        <p:txBody>
          <a:bodyPr wrap="square">
            <a:spAutoFit/>
          </a:bodyPr>
          <a:lstStyle/>
          <a:p>
            <a:pPr>
              <a:buSzPct val="85000"/>
            </a:pPr>
            <a:r>
              <a:rPr kumimoji="1" lang="en" altLang="zh-CN" sz="2800" b="1" dirty="0">
                <a:solidFill>
                  <a:srgbClr val="002169"/>
                </a:solidFill>
                <a:latin typeface="Times New Roman" panose="02020603050405020304" pitchFamily="18" charset="0"/>
                <a:ea typeface="Microsoft YaHei" panose="020B0503020204020204" pitchFamily="34" charset="-122"/>
                <a:cs typeface="Times New Roman" panose="02020603050405020304" pitchFamily="18" charset="0"/>
              </a:rPr>
              <a:t>Background---S</a:t>
            </a:r>
            <a:r>
              <a:rPr kumimoji="1" lang="en-US" altLang="zh-CN" sz="2800" b="1" dirty="0">
                <a:solidFill>
                  <a:srgbClr val="002169"/>
                </a:solidFill>
                <a:latin typeface="Times New Roman" panose="02020603050405020304" pitchFamily="18" charset="0"/>
                <a:ea typeface="Microsoft YaHei" panose="020B0503020204020204" pitchFamily="34" charset="-122"/>
                <a:cs typeface="Times New Roman" panose="02020603050405020304" pitchFamily="18" charset="0"/>
              </a:rPr>
              <a:t>ingle photon emitters</a:t>
            </a:r>
            <a:endParaRPr kumimoji="1" lang="en" altLang="zh-CN" sz="2800" b="1" dirty="0">
              <a:solidFill>
                <a:srgbClr val="002169"/>
              </a:solidFill>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19" name="灯片编号占位符 2">
            <a:extLst>
              <a:ext uri="{FF2B5EF4-FFF2-40B4-BE49-F238E27FC236}">
                <a16:creationId xmlns:a16="http://schemas.microsoft.com/office/drawing/2014/main" id="{4C9EA3EE-13F5-C8B8-D36D-E711317CEEB5}"/>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39</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6" name="图形 5">
            <a:extLst>
              <a:ext uri="{FF2B5EF4-FFF2-40B4-BE49-F238E27FC236}">
                <a16:creationId xmlns:a16="http://schemas.microsoft.com/office/drawing/2014/main" id="{23D78302-4EC2-42AF-8A48-5682466D249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100789" y="332660"/>
            <a:ext cx="1542650" cy="563811"/>
          </a:xfrm>
          <a:prstGeom prst="rect">
            <a:avLst/>
          </a:prstGeom>
        </p:spPr>
      </p:pic>
      <p:sp>
        <p:nvSpPr>
          <p:cNvPr id="20" name="矩形 19">
            <a:extLst>
              <a:ext uri="{FF2B5EF4-FFF2-40B4-BE49-F238E27FC236}">
                <a16:creationId xmlns:a16="http://schemas.microsoft.com/office/drawing/2014/main" id="{BC799AFF-B191-45B6-A63B-9EF51396D501}"/>
              </a:ext>
            </a:extLst>
          </p:cNvPr>
          <p:cNvSpPr/>
          <p:nvPr/>
        </p:nvSpPr>
        <p:spPr>
          <a:xfrm>
            <a:off x="548561" y="1354360"/>
            <a:ext cx="4897315" cy="738664"/>
          </a:xfrm>
          <a:prstGeom prst="rect">
            <a:avLst/>
          </a:prstGeom>
        </p:spPr>
        <p:txBody>
          <a:bodyPr wrap="square">
            <a:spAutoFit/>
          </a:bodyPr>
          <a:lstStyle/>
          <a:p>
            <a:r>
              <a:rPr lang="en-US" altLang="zh-CN" sz="2400" dirty="0">
                <a:latin typeface="Arial" panose="020B0604020202020204" pitchFamily="34" charset="0"/>
                <a:ea typeface="等线" panose="02010600030101010101" pitchFamily="2" charset="-122"/>
                <a:cs typeface="Arial" panose="020B0604020202020204" pitchFamily="34" charset="0"/>
              </a:rPr>
              <a:t>Requirements for Ideal SPEs </a:t>
            </a:r>
            <a:br>
              <a:rPr lang="en-US" altLang="zh-CN" dirty="0"/>
            </a:br>
            <a:endParaRPr lang="zh-CN" altLang="en-US" dirty="0"/>
          </a:p>
        </p:txBody>
      </p:sp>
      <p:sp>
        <p:nvSpPr>
          <p:cNvPr id="21" name="矩形 20">
            <a:extLst>
              <a:ext uri="{FF2B5EF4-FFF2-40B4-BE49-F238E27FC236}">
                <a16:creationId xmlns:a16="http://schemas.microsoft.com/office/drawing/2014/main" id="{D3C0C6C4-7571-48E9-AC3F-693D8EACD033}"/>
              </a:ext>
            </a:extLst>
          </p:cNvPr>
          <p:cNvSpPr/>
          <p:nvPr/>
        </p:nvSpPr>
        <p:spPr>
          <a:xfrm>
            <a:off x="711218" y="1800096"/>
            <a:ext cx="4572000" cy="646331"/>
          </a:xfrm>
          <a:prstGeom prst="rect">
            <a:avLst/>
          </a:prstGeom>
        </p:spPr>
        <p:txBody>
          <a:bodyPr>
            <a:spAutoFit/>
          </a:bodyPr>
          <a:lstStyle/>
          <a:p>
            <a:r>
              <a:rPr lang="en-US" altLang="zh-CN" dirty="0">
                <a:latin typeface="Times New Roman" panose="02020603050405020304" pitchFamily="18" charset="0"/>
                <a:cs typeface="Times New Roman" panose="02020603050405020304" pitchFamily="18" charset="0"/>
              </a:rPr>
              <a:t>Purity, Indistinguishability, Brightness, Reliability, Room-temperature operation …</a:t>
            </a:r>
            <a:endParaRPr lang="zh-CN" altLang="en-US" dirty="0">
              <a:latin typeface="Times New Roman" panose="02020603050405020304" pitchFamily="18" charset="0"/>
              <a:cs typeface="Times New Roman" panose="02020603050405020304" pitchFamily="18" charset="0"/>
            </a:endParaRPr>
          </a:p>
        </p:txBody>
      </p:sp>
      <p:sp>
        <p:nvSpPr>
          <p:cNvPr id="23" name="矩形 22">
            <a:extLst>
              <a:ext uri="{FF2B5EF4-FFF2-40B4-BE49-F238E27FC236}">
                <a16:creationId xmlns:a16="http://schemas.microsoft.com/office/drawing/2014/main" id="{CFA09408-E5F2-4C0C-AFBA-DA93123805CD}"/>
              </a:ext>
            </a:extLst>
          </p:cNvPr>
          <p:cNvSpPr/>
          <p:nvPr/>
        </p:nvSpPr>
        <p:spPr>
          <a:xfrm>
            <a:off x="548561" y="2883863"/>
            <a:ext cx="5885041" cy="461665"/>
          </a:xfrm>
          <a:prstGeom prst="rect">
            <a:avLst/>
          </a:prstGeom>
        </p:spPr>
        <p:txBody>
          <a:bodyPr wrap="square">
            <a:spAutoFit/>
          </a:bodyPr>
          <a:lstStyle/>
          <a:p>
            <a:r>
              <a:rPr lang="en-US" altLang="zh-CN" sz="2400" dirty="0">
                <a:latin typeface="Arial" panose="020B0604020202020204" pitchFamily="34" charset="0"/>
                <a:ea typeface="等线" panose="02010600030101010101" pitchFamily="2" charset="-122"/>
                <a:cs typeface="Arial" panose="020B0604020202020204" pitchFamily="34" charset="0"/>
              </a:rPr>
              <a:t>Techniques to assess those metrics</a:t>
            </a:r>
            <a:endParaRPr lang="zh-CN" altLang="en-US" sz="2400" dirty="0">
              <a:latin typeface="Arial" panose="020B0604020202020204" pitchFamily="34" charset="0"/>
              <a:ea typeface="等线" panose="02010600030101010101" pitchFamily="2" charset="-122"/>
              <a:cs typeface="Arial" panose="020B0604020202020204" pitchFamily="34" charset="0"/>
            </a:endParaRPr>
          </a:p>
        </p:txBody>
      </p:sp>
      <p:sp>
        <p:nvSpPr>
          <p:cNvPr id="24" name="矩形 23">
            <a:extLst>
              <a:ext uri="{FF2B5EF4-FFF2-40B4-BE49-F238E27FC236}">
                <a16:creationId xmlns:a16="http://schemas.microsoft.com/office/drawing/2014/main" id="{2BB8AD02-019E-496B-AF53-1087C72D5CBB}"/>
              </a:ext>
            </a:extLst>
          </p:cNvPr>
          <p:cNvSpPr/>
          <p:nvPr/>
        </p:nvSpPr>
        <p:spPr>
          <a:xfrm>
            <a:off x="0" y="6519446"/>
            <a:ext cx="3513909" cy="338554"/>
          </a:xfrm>
          <a:prstGeom prst="rect">
            <a:avLst/>
          </a:prstGeom>
        </p:spPr>
        <p:txBody>
          <a:bodyPr wrap="square">
            <a:spAutoFit/>
          </a:bodyPr>
          <a:lstStyle/>
          <a:p>
            <a:r>
              <a:rPr lang="de-DE" altLang="zh-CN" sz="1600" i="1" dirty="0">
                <a:solidFill>
                  <a:srgbClr val="000000"/>
                </a:solidFill>
                <a:latin typeface="Arial" panose="020B0604020202020204" pitchFamily="34" charset="0"/>
                <a:cs typeface="Arial" panose="020B0604020202020204" pitchFamily="34" charset="0"/>
              </a:rPr>
              <a:t>J. Phys. Chem. Lett. 14, 3274 (2023)</a:t>
            </a:r>
            <a:r>
              <a:rPr lang="de-DE" altLang="zh-CN" sz="1600" i="1" dirty="0">
                <a:latin typeface="Arial" panose="020B0604020202020204" pitchFamily="34" charset="0"/>
                <a:cs typeface="Arial" panose="020B0604020202020204" pitchFamily="34" charset="0"/>
              </a:rPr>
              <a:t> </a:t>
            </a:r>
            <a:endParaRPr lang="zh-CN" altLang="en-US" sz="1600" i="1" dirty="0">
              <a:latin typeface="Arial" panose="020B0604020202020204" pitchFamily="34" charset="0"/>
              <a:cs typeface="Arial" panose="020B0604020202020204" pitchFamily="34" charset="0"/>
            </a:endParaRPr>
          </a:p>
        </p:txBody>
      </p:sp>
      <p:pic>
        <p:nvPicPr>
          <p:cNvPr id="25" name="图片 24">
            <a:extLst>
              <a:ext uri="{FF2B5EF4-FFF2-40B4-BE49-F238E27FC236}">
                <a16:creationId xmlns:a16="http://schemas.microsoft.com/office/drawing/2014/main" id="{41E52B4B-E83E-4B95-913A-3784DE609B49}"/>
              </a:ext>
            </a:extLst>
          </p:cNvPr>
          <p:cNvPicPr>
            <a:picLocks noChangeAspect="1"/>
          </p:cNvPicPr>
          <p:nvPr/>
        </p:nvPicPr>
        <p:blipFill rotWithShape="1">
          <a:blip r:embed="rId5"/>
          <a:srcRect r="49209"/>
          <a:stretch/>
        </p:blipFill>
        <p:spPr>
          <a:xfrm>
            <a:off x="7097980" y="971391"/>
            <a:ext cx="3227670" cy="2243266"/>
          </a:xfrm>
          <a:prstGeom prst="rect">
            <a:avLst/>
          </a:prstGeom>
        </p:spPr>
      </p:pic>
      <p:sp>
        <p:nvSpPr>
          <p:cNvPr id="26" name="矩形 25">
            <a:extLst>
              <a:ext uri="{FF2B5EF4-FFF2-40B4-BE49-F238E27FC236}">
                <a16:creationId xmlns:a16="http://schemas.microsoft.com/office/drawing/2014/main" id="{FD56039C-8A6B-45DB-901F-C534E79B7BF9}"/>
              </a:ext>
            </a:extLst>
          </p:cNvPr>
          <p:cNvSpPr/>
          <p:nvPr/>
        </p:nvSpPr>
        <p:spPr>
          <a:xfrm>
            <a:off x="711218" y="3417991"/>
            <a:ext cx="6005422" cy="2031325"/>
          </a:xfrm>
          <a:prstGeom prst="rect">
            <a:avLst/>
          </a:prstGeom>
        </p:spPr>
        <p:txBody>
          <a:bodyPr wrap="square">
            <a:spAutoFit/>
          </a:bodyPr>
          <a:lstStyle/>
          <a:p>
            <a:r>
              <a:rPr lang="en-US" altLang="zh-CN" dirty="0">
                <a:latin typeface="Times New Roman" panose="02020603050405020304" pitchFamily="18" charset="0"/>
                <a:cs typeface="Times New Roman" panose="02020603050405020304" pitchFamily="18" charset="0"/>
              </a:rPr>
              <a:t>Purity---Hanbury Brown and Twiss (HBT) interferometer </a:t>
            </a:r>
          </a:p>
          <a:p>
            <a:r>
              <a:rPr lang="en-US" altLang="zh-CN" dirty="0">
                <a:latin typeface="Times New Roman" panose="02020603050405020304" pitchFamily="18" charset="0"/>
                <a:cs typeface="Times New Roman" panose="02020603050405020304" pitchFamily="18" charset="0"/>
              </a:rPr>
              <a:t> </a:t>
            </a:r>
          </a:p>
          <a:p>
            <a:r>
              <a:rPr lang="en-US" altLang="zh-CN" dirty="0">
                <a:latin typeface="Times New Roman" panose="02020603050405020304" pitchFamily="18" charset="0"/>
                <a:cs typeface="Times New Roman" panose="02020603050405020304" pitchFamily="18" charset="0"/>
              </a:rPr>
              <a:t>Indistinguishability--- Hong-</a:t>
            </a:r>
            <a:r>
              <a:rPr lang="en-US" altLang="zh-CN" dirty="0" err="1">
                <a:latin typeface="Times New Roman" panose="02020603050405020304" pitchFamily="18" charset="0"/>
                <a:cs typeface="Times New Roman" panose="02020603050405020304" pitchFamily="18" charset="0"/>
              </a:rPr>
              <a:t>Ou</a:t>
            </a:r>
            <a:r>
              <a:rPr lang="en-US" altLang="zh-CN" dirty="0">
                <a:latin typeface="Times New Roman" panose="02020603050405020304" pitchFamily="18" charset="0"/>
                <a:cs typeface="Times New Roman" panose="02020603050405020304" pitchFamily="18" charset="0"/>
              </a:rPr>
              <a:t>-Mandel (HOM) interference</a:t>
            </a:r>
          </a:p>
          <a:p>
            <a:r>
              <a:rPr lang="en-US" altLang="zh-CN" dirty="0">
                <a:latin typeface="Times New Roman" panose="02020603050405020304" pitchFamily="18" charset="0"/>
                <a:cs typeface="Times New Roman" panose="02020603050405020304" pitchFamily="18" charset="0"/>
              </a:rPr>
              <a:t> </a:t>
            </a:r>
            <a:br>
              <a:rPr lang="en-US" altLang="zh-CN" dirty="0">
                <a:latin typeface="Times New Roman" panose="02020603050405020304" pitchFamily="18" charset="0"/>
                <a:cs typeface="Times New Roman" panose="02020603050405020304" pitchFamily="18" charset="0"/>
              </a:rPr>
            </a:br>
            <a:r>
              <a:rPr lang="en-US" altLang="zh-CN" dirty="0">
                <a:latin typeface="Times New Roman" panose="02020603050405020304" pitchFamily="18" charset="0"/>
                <a:cs typeface="Times New Roman" panose="02020603050405020304" pitchFamily="18" charset="0"/>
              </a:rPr>
              <a:t>Brightness--- photoluminescence (PL) spectroscopy </a:t>
            </a:r>
          </a:p>
          <a:p>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Reliability--- Optically detected magnetic resonance …</a:t>
            </a:r>
            <a:endParaRPr lang="zh-CN" altLang="en-US" i="1" dirty="0"/>
          </a:p>
        </p:txBody>
      </p:sp>
      <p:pic>
        <p:nvPicPr>
          <p:cNvPr id="27" name="图片 26">
            <a:extLst>
              <a:ext uri="{FF2B5EF4-FFF2-40B4-BE49-F238E27FC236}">
                <a16:creationId xmlns:a16="http://schemas.microsoft.com/office/drawing/2014/main" id="{B58FB92A-5795-406B-ACB5-7581268A7C55}"/>
              </a:ext>
            </a:extLst>
          </p:cNvPr>
          <p:cNvPicPr>
            <a:picLocks noChangeAspect="1"/>
          </p:cNvPicPr>
          <p:nvPr/>
        </p:nvPicPr>
        <p:blipFill>
          <a:blip r:embed="rId6"/>
          <a:stretch>
            <a:fillRect/>
          </a:stretch>
        </p:blipFill>
        <p:spPr>
          <a:xfrm>
            <a:off x="7097980" y="3206049"/>
            <a:ext cx="3214004" cy="2313007"/>
          </a:xfrm>
          <a:prstGeom prst="rect">
            <a:avLst/>
          </a:prstGeom>
        </p:spPr>
      </p:pic>
      <p:sp>
        <p:nvSpPr>
          <p:cNvPr id="14" name="动作按钮: 空白 13">
            <a:hlinkClick r:id="rId7" action="ppaction://hlinksldjump" highlightClick="1"/>
            <a:extLst>
              <a:ext uri="{FF2B5EF4-FFF2-40B4-BE49-F238E27FC236}">
                <a16:creationId xmlns:a16="http://schemas.microsoft.com/office/drawing/2014/main" id="{67243C31-C9B1-4843-80E2-F45A4DC3584E}"/>
              </a:ext>
            </a:extLst>
          </p:cNvPr>
          <p:cNvSpPr/>
          <p:nvPr/>
        </p:nvSpPr>
        <p:spPr>
          <a:xfrm>
            <a:off x="0" y="449867"/>
            <a:ext cx="371628" cy="446604"/>
          </a:xfrm>
          <a:prstGeom prst="actionButtonBlank">
            <a:avLst/>
          </a:prstGeom>
          <a:solidFill>
            <a:srgbClr val="00216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09961467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C88FED64-DE2E-19D3-E491-6E119327923A}"/>
              </a:ext>
            </a:extLst>
          </p:cNvPr>
          <p:cNvSpPr/>
          <p:nvPr/>
        </p:nvSpPr>
        <p:spPr>
          <a:xfrm>
            <a:off x="1" y="437614"/>
            <a:ext cx="371628" cy="472702"/>
          </a:xfrm>
          <a:prstGeom prst="rect">
            <a:avLst/>
          </a:prstGeom>
          <a:solidFill>
            <a:srgbClr val="034E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文本框 6">
            <a:extLst>
              <a:ext uri="{FF2B5EF4-FFF2-40B4-BE49-F238E27FC236}">
                <a16:creationId xmlns:a16="http://schemas.microsoft.com/office/drawing/2014/main" id="{20876B98-D167-E2D4-B69B-C9BE8F60EED4}"/>
              </a:ext>
            </a:extLst>
          </p:cNvPr>
          <p:cNvSpPr txBox="1"/>
          <p:nvPr/>
        </p:nvSpPr>
        <p:spPr>
          <a:xfrm>
            <a:off x="548561" y="448171"/>
            <a:ext cx="6109138" cy="523220"/>
          </a:xfrm>
          <a:prstGeom prst="rect">
            <a:avLst/>
          </a:prstGeom>
          <a:noFill/>
        </p:spPr>
        <p:txBody>
          <a:bodyPr wrap="square">
            <a:spAutoFit/>
          </a:bodyPr>
          <a:lstStyle/>
          <a:p>
            <a:pPr>
              <a:buSzPct val="85000"/>
            </a:pPr>
            <a:r>
              <a:rPr kumimoji="1" lang="en" altLang="zh-CN" sz="28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rPr>
              <a:t>Personal I</a:t>
            </a:r>
            <a:r>
              <a:rPr kumimoji="1" lang="en-US" altLang="zh-CN" sz="28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rPr>
              <a:t>nformation</a:t>
            </a:r>
            <a:endParaRPr kumimoji="1" lang="en" altLang="zh-CN" sz="28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13" name="文本框 12">
            <a:extLst>
              <a:ext uri="{FF2B5EF4-FFF2-40B4-BE49-F238E27FC236}">
                <a16:creationId xmlns:a16="http://schemas.microsoft.com/office/drawing/2014/main" id="{D4DA672B-F0F2-284C-5F12-A0825123CD41}"/>
              </a:ext>
            </a:extLst>
          </p:cNvPr>
          <p:cNvSpPr txBox="1"/>
          <p:nvPr/>
        </p:nvSpPr>
        <p:spPr>
          <a:xfrm>
            <a:off x="3603130" y="1383192"/>
            <a:ext cx="2687047" cy="369332"/>
          </a:xfrm>
          <a:prstGeom prst="rect">
            <a:avLst/>
          </a:prstGeom>
          <a:noFill/>
        </p:spPr>
        <p:txBody>
          <a:bodyPr wrap="square" rtlCol="0">
            <a:spAutoFit/>
          </a:bodyPr>
          <a:lstStyle/>
          <a:p>
            <a:pPr marL="285750" indent="-285750">
              <a:buClr>
                <a:schemeClr val="accent1"/>
              </a:buClr>
              <a:buSzPct val="70000"/>
              <a:buFont typeface="Wingdings" pitchFamily="2" charset="2"/>
              <a:buChar char="p"/>
            </a:pPr>
            <a:r>
              <a:rPr kumimoji="1" lang="en" altLang="zh-CN" b="1"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rPr>
              <a:t>Name: Z</a:t>
            </a:r>
            <a:r>
              <a:rPr kumimoji="1" lang="en-US" altLang="zh-CN" b="1"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rPr>
              <a:t>hongqi Xiu</a:t>
            </a:r>
            <a:endParaRPr kumimoji="1" lang="zh-CN" altLang="en-US" b="1"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14" name="文本框 13">
            <a:extLst>
              <a:ext uri="{FF2B5EF4-FFF2-40B4-BE49-F238E27FC236}">
                <a16:creationId xmlns:a16="http://schemas.microsoft.com/office/drawing/2014/main" id="{DC709551-7860-6CD2-AF68-424FB42F57B1}"/>
              </a:ext>
            </a:extLst>
          </p:cNvPr>
          <p:cNvSpPr txBox="1"/>
          <p:nvPr/>
        </p:nvSpPr>
        <p:spPr>
          <a:xfrm>
            <a:off x="3603130" y="1822109"/>
            <a:ext cx="3390432" cy="369332"/>
          </a:xfrm>
          <a:prstGeom prst="rect">
            <a:avLst/>
          </a:prstGeom>
          <a:noFill/>
        </p:spPr>
        <p:txBody>
          <a:bodyPr wrap="square" rtlCol="0">
            <a:spAutoFit/>
          </a:bodyPr>
          <a:lstStyle/>
          <a:p>
            <a:pPr marL="285750" indent="-285750">
              <a:buClr>
                <a:schemeClr val="accent1"/>
              </a:buClr>
              <a:buSzPct val="70000"/>
              <a:buFont typeface="Wingdings" pitchFamily="2" charset="2"/>
              <a:buChar char="p"/>
            </a:pPr>
            <a:r>
              <a:rPr kumimoji="1" lang="en" altLang="zh-CN" b="1"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rPr>
              <a:t>English level: TOEFL: 99</a:t>
            </a:r>
            <a:endParaRPr kumimoji="1" lang="en-US" altLang="zh-CN" b="1"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15" name="文本框 14">
            <a:extLst>
              <a:ext uri="{FF2B5EF4-FFF2-40B4-BE49-F238E27FC236}">
                <a16:creationId xmlns:a16="http://schemas.microsoft.com/office/drawing/2014/main" id="{AC0B6708-EE5D-B245-B3B5-46E8CE30DCEC}"/>
              </a:ext>
            </a:extLst>
          </p:cNvPr>
          <p:cNvSpPr txBox="1"/>
          <p:nvPr/>
        </p:nvSpPr>
        <p:spPr>
          <a:xfrm>
            <a:off x="7570568" y="1822109"/>
            <a:ext cx="4495926" cy="369332"/>
          </a:xfrm>
          <a:prstGeom prst="rect">
            <a:avLst/>
          </a:prstGeom>
          <a:noFill/>
        </p:spPr>
        <p:txBody>
          <a:bodyPr wrap="square" rtlCol="0">
            <a:spAutoFit/>
          </a:bodyPr>
          <a:lstStyle/>
          <a:p>
            <a:pPr marL="285750" indent="-285750">
              <a:buClr>
                <a:schemeClr val="accent1"/>
              </a:buClr>
              <a:buSzPct val="70000"/>
              <a:buFont typeface="Wingdings" pitchFamily="2" charset="2"/>
              <a:buChar char="p"/>
            </a:pPr>
            <a:r>
              <a:rPr kumimoji="1" lang="en" altLang="zh-CN" b="1"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rPr>
              <a:t>Major: Optics and optical engineering</a:t>
            </a:r>
            <a:endParaRPr kumimoji="1" lang="en-US" altLang="zh-CN" b="1"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16" name="文本框 15">
            <a:extLst>
              <a:ext uri="{FF2B5EF4-FFF2-40B4-BE49-F238E27FC236}">
                <a16:creationId xmlns:a16="http://schemas.microsoft.com/office/drawing/2014/main" id="{8383ECA3-D8F2-F897-3A4E-C40C5A328AE0}"/>
              </a:ext>
            </a:extLst>
          </p:cNvPr>
          <p:cNvSpPr txBox="1"/>
          <p:nvPr/>
        </p:nvSpPr>
        <p:spPr>
          <a:xfrm>
            <a:off x="7570568" y="1383192"/>
            <a:ext cx="2959100" cy="369332"/>
          </a:xfrm>
          <a:prstGeom prst="rect">
            <a:avLst/>
          </a:prstGeom>
          <a:noFill/>
        </p:spPr>
        <p:txBody>
          <a:bodyPr wrap="square" rtlCol="0">
            <a:spAutoFit/>
          </a:bodyPr>
          <a:lstStyle/>
          <a:p>
            <a:pPr marL="285750" indent="-285750">
              <a:buClr>
                <a:schemeClr val="accent1"/>
              </a:buClr>
              <a:buSzPct val="70000"/>
              <a:buFont typeface="Wingdings" pitchFamily="2" charset="2"/>
              <a:buChar char="p"/>
            </a:pPr>
            <a:r>
              <a:rPr kumimoji="1" lang="en" altLang="zh-CN" b="1"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rPr>
              <a:t>GPA: 87/100</a:t>
            </a:r>
            <a:endParaRPr kumimoji="1" lang="en-US" altLang="zh-CN" b="1"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17" name="文本框 16">
            <a:extLst>
              <a:ext uri="{FF2B5EF4-FFF2-40B4-BE49-F238E27FC236}">
                <a16:creationId xmlns:a16="http://schemas.microsoft.com/office/drawing/2014/main" id="{D136130C-FD90-1477-7C3B-2989EF03739A}"/>
              </a:ext>
            </a:extLst>
          </p:cNvPr>
          <p:cNvSpPr txBox="1"/>
          <p:nvPr/>
        </p:nvSpPr>
        <p:spPr>
          <a:xfrm>
            <a:off x="1247908" y="4198053"/>
            <a:ext cx="2480484" cy="369332"/>
          </a:xfrm>
          <a:prstGeom prst="rect">
            <a:avLst/>
          </a:prstGeom>
          <a:noFill/>
        </p:spPr>
        <p:txBody>
          <a:bodyPr wrap="square" rtlCol="0">
            <a:spAutoFit/>
          </a:bodyPr>
          <a:lstStyle/>
          <a:p>
            <a:pPr marL="285750" indent="-285750">
              <a:buClr>
                <a:schemeClr val="accent1"/>
              </a:buClr>
              <a:buSzPct val="70000"/>
              <a:buFont typeface="Wingdings" pitchFamily="2" charset="2"/>
              <a:buChar char="p"/>
            </a:pPr>
            <a:r>
              <a:rPr kumimoji="1" lang="en" altLang="zh-CN" b="1"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rPr>
              <a:t>Research Interest</a:t>
            </a:r>
          </a:p>
        </p:txBody>
      </p:sp>
      <p:sp>
        <p:nvSpPr>
          <p:cNvPr id="18" name="文本框 17">
            <a:extLst>
              <a:ext uri="{FF2B5EF4-FFF2-40B4-BE49-F238E27FC236}">
                <a16:creationId xmlns:a16="http://schemas.microsoft.com/office/drawing/2014/main" id="{AC25498A-3C5E-3456-CD4A-9F9307966DA0}"/>
              </a:ext>
            </a:extLst>
          </p:cNvPr>
          <p:cNvSpPr txBox="1"/>
          <p:nvPr/>
        </p:nvSpPr>
        <p:spPr>
          <a:xfrm>
            <a:off x="4861953" y="4705144"/>
            <a:ext cx="2720552" cy="369332"/>
          </a:xfrm>
          <a:prstGeom prst="rect">
            <a:avLst/>
          </a:prstGeom>
          <a:noFill/>
        </p:spPr>
        <p:txBody>
          <a:bodyPr wrap="square" rtlCol="0">
            <a:spAutoFit/>
          </a:bodyPr>
          <a:lstStyle/>
          <a:p>
            <a:r>
              <a:rPr kumimoji="1" lang="en-US" altLang="zh-CN" b="1"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rPr>
              <a:t>Cavity QED</a:t>
            </a:r>
          </a:p>
        </p:txBody>
      </p:sp>
      <p:sp>
        <p:nvSpPr>
          <p:cNvPr id="19" name="文本框 18">
            <a:extLst>
              <a:ext uri="{FF2B5EF4-FFF2-40B4-BE49-F238E27FC236}">
                <a16:creationId xmlns:a16="http://schemas.microsoft.com/office/drawing/2014/main" id="{467DD1B8-8701-E270-239A-DC5EE44F7CAE}"/>
              </a:ext>
            </a:extLst>
          </p:cNvPr>
          <p:cNvSpPr txBox="1"/>
          <p:nvPr/>
        </p:nvSpPr>
        <p:spPr>
          <a:xfrm>
            <a:off x="1557184" y="4705144"/>
            <a:ext cx="2720552" cy="369332"/>
          </a:xfrm>
          <a:prstGeom prst="rect">
            <a:avLst/>
          </a:prstGeom>
          <a:noFill/>
        </p:spPr>
        <p:txBody>
          <a:bodyPr wrap="square" rtlCol="0">
            <a:spAutoFit/>
          </a:bodyPr>
          <a:lstStyle/>
          <a:p>
            <a:r>
              <a:rPr kumimoji="1" lang="en-US" altLang="zh-CN" b="1"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rPr>
              <a:t>Optical imaging</a:t>
            </a:r>
            <a:endParaRPr kumimoji="1" lang="en" altLang="zh-CN" b="1"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20" name="文本框 19">
            <a:extLst>
              <a:ext uri="{FF2B5EF4-FFF2-40B4-BE49-F238E27FC236}">
                <a16:creationId xmlns:a16="http://schemas.microsoft.com/office/drawing/2014/main" id="{77C81856-7852-B619-7A29-02DA6A9D85E3}"/>
              </a:ext>
            </a:extLst>
          </p:cNvPr>
          <p:cNvSpPr txBox="1"/>
          <p:nvPr/>
        </p:nvSpPr>
        <p:spPr>
          <a:xfrm>
            <a:off x="4861953" y="5131804"/>
            <a:ext cx="2720552" cy="328360"/>
          </a:xfrm>
          <a:prstGeom prst="rect">
            <a:avLst/>
          </a:prstGeom>
          <a:noFill/>
        </p:spPr>
        <p:txBody>
          <a:bodyPr wrap="square" rtlCol="0">
            <a:spAutoFit/>
          </a:bodyPr>
          <a:lstStyle/>
          <a:p>
            <a:pPr>
              <a:lnSpc>
                <a:spcPct val="120000"/>
              </a:lnSpc>
            </a:pPr>
            <a:r>
              <a:rPr kumimoji="1" lang="en" altLang="zh-CN" sz="1400"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rPr>
              <a:t>Based on the fiber and cold atoms  </a:t>
            </a:r>
            <a:endParaRPr kumimoji="1" lang="zh-CN" altLang="en-US" sz="1400"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21" name="文本框 20">
            <a:extLst>
              <a:ext uri="{FF2B5EF4-FFF2-40B4-BE49-F238E27FC236}">
                <a16:creationId xmlns:a16="http://schemas.microsoft.com/office/drawing/2014/main" id="{D57851F1-995E-BE79-612B-2BD76B63000E}"/>
              </a:ext>
            </a:extLst>
          </p:cNvPr>
          <p:cNvSpPr txBox="1"/>
          <p:nvPr/>
        </p:nvSpPr>
        <p:spPr>
          <a:xfrm>
            <a:off x="1557184" y="5119277"/>
            <a:ext cx="2720552" cy="590996"/>
          </a:xfrm>
          <a:prstGeom prst="rect">
            <a:avLst/>
          </a:prstGeom>
          <a:noFill/>
        </p:spPr>
        <p:txBody>
          <a:bodyPr wrap="square" rtlCol="0">
            <a:spAutoFit/>
          </a:bodyPr>
          <a:lstStyle/>
          <a:p>
            <a:pPr>
              <a:lnSpc>
                <a:spcPct val="120000"/>
              </a:lnSpc>
            </a:pPr>
            <a:r>
              <a:rPr kumimoji="1" lang="en-US" altLang="zh-CN" sz="1400"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rPr>
              <a:t>High-Resolution Optical Imaging and Sensing (quantum emitters)</a:t>
            </a:r>
            <a:endParaRPr kumimoji="1" lang="en" altLang="zh-CN" sz="1400"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22" name="文本框 21">
            <a:extLst>
              <a:ext uri="{FF2B5EF4-FFF2-40B4-BE49-F238E27FC236}">
                <a16:creationId xmlns:a16="http://schemas.microsoft.com/office/drawing/2014/main" id="{39D617C7-655D-8D3A-1060-512E731C069A}"/>
              </a:ext>
            </a:extLst>
          </p:cNvPr>
          <p:cNvSpPr txBox="1"/>
          <p:nvPr/>
        </p:nvSpPr>
        <p:spPr>
          <a:xfrm>
            <a:off x="7771643" y="4706415"/>
            <a:ext cx="3971092" cy="369332"/>
          </a:xfrm>
          <a:prstGeom prst="rect">
            <a:avLst/>
          </a:prstGeom>
          <a:noFill/>
        </p:spPr>
        <p:txBody>
          <a:bodyPr wrap="square" rtlCol="0">
            <a:spAutoFit/>
          </a:bodyPr>
          <a:lstStyle/>
          <a:p>
            <a:r>
              <a:rPr kumimoji="1" lang="en-US" altLang="zh-CN" b="1"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rPr>
              <a:t>Optical characteristics of 2D materials</a:t>
            </a:r>
          </a:p>
        </p:txBody>
      </p:sp>
      <p:sp>
        <p:nvSpPr>
          <p:cNvPr id="23" name="文本框 22">
            <a:extLst>
              <a:ext uri="{FF2B5EF4-FFF2-40B4-BE49-F238E27FC236}">
                <a16:creationId xmlns:a16="http://schemas.microsoft.com/office/drawing/2014/main" id="{C863AAC1-DE79-BA98-B211-CC18C1633B57}"/>
              </a:ext>
            </a:extLst>
          </p:cNvPr>
          <p:cNvSpPr txBox="1"/>
          <p:nvPr/>
        </p:nvSpPr>
        <p:spPr>
          <a:xfrm>
            <a:off x="8166722" y="5133074"/>
            <a:ext cx="3576013" cy="328360"/>
          </a:xfrm>
          <a:prstGeom prst="rect">
            <a:avLst/>
          </a:prstGeom>
          <a:noFill/>
        </p:spPr>
        <p:txBody>
          <a:bodyPr wrap="square" rtlCol="0">
            <a:spAutoFit/>
          </a:bodyPr>
          <a:lstStyle/>
          <a:p>
            <a:pPr>
              <a:lnSpc>
                <a:spcPct val="120000"/>
              </a:lnSpc>
            </a:pPr>
            <a:r>
              <a:rPr kumimoji="1" lang="en" altLang="zh-CN" sz="1400"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rPr>
              <a:t>Especially </a:t>
            </a:r>
            <a:r>
              <a:rPr lang="en-US" altLang="zh-CN" sz="1400" i="0" dirty="0">
                <a:solidFill>
                  <a:srgbClr val="333333"/>
                </a:solidFill>
                <a:effectLst/>
                <a:latin typeface="Times New Roman" panose="02020603050405020304" pitchFamily="18" charset="0"/>
                <a:cs typeface="Times New Roman" panose="02020603050405020304" pitchFamily="18" charset="0"/>
              </a:rPr>
              <a:t>transition metal dichalcogenides</a:t>
            </a:r>
          </a:p>
        </p:txBody>
      </p:sp>
      <p:sp>
        <p:nvSpPr>
          <p:cNvPr id="24" name="灯片编号占位符 2">
            <a:extLst>
              <a:ext uri="{FF2B5EF4-FFF2-40B4-BE49-F238E27FC236}">
                <a16:creationId xmlns:a16="http://schemas.microsoft.com/office/drawing/2014/main" id="{B313CC32-EF6D-DE07-71D2-33128B7E39E2}"/>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4</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43" name="图形 42">
            <a:extLst>
              <a:ext uri="{FF2B5EF4-FFF2-40B4-BE49-F238E27FC236}">
                <a16:creationId xmlns:a16="http://schemas.microsoft.com/office/drawing/2014/main" id="{BEDB1F44-ECE8-46F0-8116-DC43E121CF8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904307" y="448171"/>
            <a:ext cx="2739132" cy="524515"/>
          </a:xfrm>
          <a:prstGeom prst="rect">
            <a:avLst/>
          </a:prstGeom>
          <a:effectLst/>
        </p:spPr>
      </p:pic>
      <p:sp>
        <p:nvSpPr>
          <p:cNvPr id="29" name="文本框 28">
            <a:extLst>
              <a:ext uri="{FF2B5EF4-FFF2-40B4-BE49-F238E27FC236}">
                <a16:creationId xmlns:a16="http://schemas.microsoft.com/office/drawing/2014/main" id="{338B7735-6F1E-434C-B6A5-FBD79D65E335}"/>
              </a:ext>
            </a:extLst>
          </p:cNvPr>
          <p:cNvSpPr txBox="1"/>
          <p:nvPr/>
        </p:nvSpPr>
        <p:spPr>
          <a:xfrm>
            <a:off x="3603130" y="2318514"/>
            <a:ext cx="2687047" cy="369332"/>
          </a:xfrm>
          <a:prstGeom prst="rect">
            <a:avLst/>
          </a:prstGeom>
          <a:noFill/>
        </p:spPr>
        <p:txBody>
          <a:bodyPr wrap="square" rtlCol="0">
            <a:spAutoFit/>
          </a:bodyPr>
          <a:lstStyle/>
          <a:p>
            <a:pPr>
              <a:buClr>
                <a:schemeClr val="accent1"/>
              </a:buClr>
              <a:buSzPct val="70000"/>
            </a:pPr>
            <a:r>
              <a:rPr kumimoji="1" lang="en" altLang="zh-CN" b="1"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rPr>
              <a:t>Key courses taken:</a:t>
            </a:r>
            <a:endParaRPr kumimoji="1" lang="zh-CN" altLang="en-US" b="1"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30" name="文本框 29">
            <a:extLst>
              <a:ext uri="{FF2B5EF4-FFF2-40B4-BE49-F238E27FC236}">
                <a16:creationId xmlns:a16="http://schemas.microsoft.com/office/drawing/2014/main" id="{26FB5E88-4179-4C26-9E8E-FB3D0200D1F3}"/>
              </a:ext>
            </a:extLst>
          </p:cNvPr>
          <p:cNvSpPr txBox="1"/>
          <p:nvPr/>
        </p:nvSpPr>
        <p:spPr>
          <a:xfrm>
            <a:off x="3603130" y="2754007"/>
            <a:ext cx="2959100" cy="369332"/>
          </a:xfrm>
          <a:prstGeom prst="rect">
            <a:avLst/>
          </a:prstGeom>
          <a:noFill/>
        </p:spPr>
        <p:txBody>
          <a:bodyPr wrap="square" rtlCol="0">
            <a:spAutoFit/>
          </a:bodyPr>
          <a:lstStyle/>
          <a:p>
            <a:pPr marL="285750" indent="-285750">
              <a:buClr>
                <a:schemeClr val="accent1"/>
              </a:buClr>
              <a:buSzPct val="70000"/>
              <a:buFont typeface="Wingdings" pitchFamily="2" charset="2"/>
              <a:buChar char="p"/>
            </a:pPr>
            <a:r>
              <a:rPr kumimoji="1" lang="en-US" altLang="zh-CN"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rPr>
              <a:t>Quantum Mechanics (95)</a:t>
            </a:r>
            <a:endParaRPr kumimoji="1" lang="zh-CN" altLang="en-US"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31" name="文本框 30">
            <a:extLst>
              <a:ext uri="{FF2B5EF4-FFF2-40B4-BE49-F238E27FC236}">
                <a16:creationId xmlns:a16="http://schemas.microsoft.com/office/drawing/2014/main" id="{BF159B40-E870-43F8-AD34-1CDB3FD541E2}"/>
              </a:ext>
            </a:extLst>
          </p:cNvPr>
          <p:cNvSpPr txBox="1"/>
          <p:nvPr/>
        </p:nvSpPr>
        <p:spPr>
          <a:xfrm>
            <a:off x="3603130" y="3192924"/>
            <a:ext cx="3735976" cy="369332"/>
          </a:xfrm>
          <a:prstGeom prst="rect">
            <a:avLst/>
          </a:prstGeom>
          <a:noFill/>
        </p:spPr>
        <p:txBody>
          <a:bodyPr wrap="square" rtlCol="0">
            <a:spAutoFit/>
          </a:bodyPr>
          <a:lstStyle/>
          <a:p>
            <a:pPr marL="285750" indent="-285750">
              <a:buClr>
                <a:schemeClr val="accent1"/>
              </a:buClr>
              <a:buSzPct val="70000"/>
              <a:buFont typeface="Wingdings" pitchFamily="2" charset="2"/>
              <a:buChar char="p"/>
            </a:pPr>
            <a:r>
              <a:rPr kumimoji="1" lang="en-US" altLang="zh-CN"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rPr>
              <a:t>Advanced Photon Physics* (93)</a:t>
            </a:r>
          </a:p>
        </p:txBody>
      </p:sp>
      <p:sp>
        <p:nvSpPr>
          <p:cNvPr id="32" name="文本框 31">
            <a:extLst>
              <a:ext uri="{FF2B5EF4-FFF2-40B4-BE49-F238E27FC236}">
                <a16:creationId xmlns:a16="http://schemas.microsoft.com/office/drawing/2014/main" id="{E3C04355-CC72-4CF6-9085-24DA83392F86}"/>
              </a:ext>
            </a:extLst>
          </p:cNvPr>
          <p:cNvSpPr txBox="1"/>
          <p:nvPr/>
        </p:nvSpPr>
        <p:spPr>
          <a:xfrm>
            <a:off x="7582505" y="3192924"/>
            <a:ext cx="3497030" cy="369332"/>
          </a:xfrm>
          <a:prstGeom prst="rect">
            <a:avLst/>
          </a:prstGeom>
          <a:noFill/>
        </p:spPr>
        <p:txBody>
          <a:bodyPr wrap="square" rtlCol="0">
            <a:spAutoFit/>
          </a:bodyPr>
          <a:lstStyle/>
          <a:p>
            <a:pPr marL="285750" indent="-285750">
              <a:buClr>
                <a:schemeClr val="accent1"/>
              </a:buClr>
              <a:buSzPct val="70000"/>
              <a:buFont typeface="Wingdings" pitchFamily="2" charset="2"/>
              <a:buChar char="p"/>
            </a:pPr>
            <a:r>
              <a:rPr kumimoji="1" lang="en-US" altLang="zh-CN"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rPr>
              <a:t>Computer Programming (95)</a:t>
            </a:r>
          </a:p>
        </p:txBody>
      </p:sp>
      <p:sp>
        <p:nvSpPr>
          <p:cNvPr id="33" name="文本框 32">
            <a:extLst>
              <a:ext uri="{FF2B5EF4-FFF2-40B4-BE49-F238E27FC236}">
                <a16:creationId xmlns:a16="http://schemas.microsoft.com/office/drawing/2014/main" id="{A690707A-A4EC-43A7-B0AE-A0A47A1172EF}"/>
              </a:ext>
            </a:extLst>
          </p:cNvPr>
          <p:cNvSpPr txBox="1"/>
          <p:nvPr/>
        </p:nvSpPr>
        <p:spPr>
          <a:xfrm>
            <a:off x="7582505" y="2747980"/>
            <a:ext cx="2959100" cy="369332"/>
          </a:xfrm>
          <a:prstGeom prst="rect">
            <a:avLst/>
          </a:prstGeom>
          <a:noFill/>
        </p:spPr>
        <p:txBody>
          <a:bodyPr wrap="square" rtlCol="0">
            <a:spAutoFit/>
          </a:bodyPr>
          <a:lstStyle/>
          <a:p>
            <a:pPr marL="285750" indent="-285750">
              <a:buClr>
                <a:schemeClr val="accent1"/>
              </a:buClr>
              <a:buSzPct val="70000"/>
              <a:buFont typeface="Wingdings" pitchFamily="2" charset="2"/>
              <a:buChar char="p"/>
            </a:pPr>
            <a:r>
              <a:rPr kumimoji="1" lang="en-US" altLang="zh-CN"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rPr>
              <a:t>Engineering Optics* (94)</a:t>
            </a:r>
          </a:p>
        </p:txBody>
      </p:sp>
      <p:pic>
        <p:nvPicPr>
          <p:cNvPr id="3" name="图片 2">
            <a:extLst>
              <a:ext uri="{FF2B5EF4-FFF2-40B4-BE49-F238E27FC236}">
                <a16:creationId xmlns:a16="http://schemas.microsoft.com/office/drawing/2014/main" id="{C68A363E-D968-4C36-A722-B4299F18F7F7}"/>
              </a:ext>
            </a:extLst>
          </p:cNvPr>
          <p:cNvPicPr>
            <a:picLocks noChangeAspect="1"/>
          </p:cNvPicPr>
          <p:nvPr/>
        </p:nvPicPr>
        <p:blipFill>
          <a:blip r:embed="rId4"/>
          <a:stretch>
            <a:fillRect/>
          </a:stretch>
        </p:blipFill>
        <p:spPr>
          <a:xfrm>
            <a:off x="1317189" y="1410409"/>
            <a:ext cx="1756375" cy="1975921"/>
          </a:xfrm>
          <a:prstGeom prst="rect">
            <a:avLst/>
          </a:prstGeom>
        </p:spPr>
      </p:pic>
    </p:spTree>
    <p:extLst>
      <p:ext uri="{BB962C8B-B14F-4D97-AF65-F5344CB8AC3E}">
        <p14:creationId xmlns:p14="http://schemas.microsoft.com/office/powerpoint/2010/main" val="140721256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20876B98-D167-E2D4-B69B-C9BE8F60EED4}"/>
              </a:ext>
            </a:extLst>
          </p:cNvPr>
          <p:cNvSpPr txBox="1"/>
          <p:nvPr/>
        </p:nvSpPr>
        <p:spPr>
          <a:xfrm>
            <a:off x="548561" y="448171"/>
            <a:ext cx="6109138" cy="523220"/>
          </a:xfrm>
          <a:prstGeom prst="rect">
            <a:avLst/>
          </a:prstGeom>
          <a:noFill/>
        </p:spPr>
        <p:txBody>
          <a:bodyPr wrap="square">
            <a:spAutoFit/>
          </a:bodyPr>
          <a:lstStyle/>
          <a:p>
            <a:pPr>
              <a:buSzPct val="85000"/>
            </a:pPr>
            <a:r>
              <a:rPr kumimoji="1" lang="en" altLang="zh-CN" sz="2800" b="1" dirty="0">
                <a:solidFill>
                  <a:srgbClr val="002169"/>
                </a:solidFill>
                <a:latin typeface="Times New Roman" panose="02020603050405020304" pitchFamily="18" charset="0"/>
                <a:ea typeface="Microsoft YaHei" panose="020B0503020204020204" pitchFamily="34" charset="-122"/>
                <a:cs typeface="Times New Roman" panose="02020603050405020304" pitchFamily="18" charset="0"/>
              </a:rPr>
              <a:t>Background---Single photon emission</a:t>
            </a:r>
          </a:p>
        </p:txBody>
      </p:sp>
      <p:sp>
        <p:nvSpPr>
          <p:cNvPr id="19" name="灯片编号占位符 2">
            <a:extLst>
              <a:ext uri="{FF2B5EF4-FFF2-40B4-BE49-F238E27FC236}">
                <a16:creationId xmlns:a16="http://schemas.microsoft.com/office/drawing/2014/main" id="{4C9EA3EE-13F5-C8B8-D36D-E711317CEEB5}"/>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40</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6" name="图形 5">
            <a:extLst>
              <a:ext uri="{FF2B5EF4-FFF2-40B4-BE49-F238E27FC236}">
                <a16:creationId xmlns:a16="http://schemas.microsoft.com/office/drawing/2014/main" id="{23D78302-4EC2-42AF-8A48-5682466D249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100789" y="332660"/>
            <a:ext cx="1542650" cy="563811"/>
          </a:xfrm>
          <a:prstGeom prst="rect">
            <a:avLst/>
          </a:prstGeom>
        </p:spPr>
      </p:pic>
      <p:pic>
        <p:nvPicPr>
          <p:cNvPr id="5" name="图片 4">
            <a:extLst>
              <a:ext uri="{FF2B5EF4-FFF2-40B4-BE49-F238E27FC236}">
                <a16:creationId xmlns:a16="http://schemas.microsoft.com/office/drawing/2014/main" id="{8ECDDC09-8F4B-4264-9E1E-1D0327C13330}"/>
              </a:ext>
            </a:extLst>
          </p:cNvPr>
          <p:cNvPicPr>
            <a:picLocks noChangeAspect="1"/>
          </p:cNvPicPr>
          <p:nvPr/>
        </p:nvPicPr>
        <p:blipFill>
          <a:blip r:embed="rId5"/>
          <a:stretch>
            <a:fillRect/>
          </a:stretch>
        </p:blipFill>
        <p:spPr>
          <a:xfrm>
            <a:off x="910126" y="1625600"/>
            <a:ext cx="3976485" cy="4131504"/>
          </a:xfrm>
          <a:prstGeom prst="rect">
            <a:avLst/>
          </a:prstGeom>
        </p:spPr>
      </p:pic>
      <p:sp>
        <p:nvSpPr>
          <p:cNvPr id="11" name="文本框 10">
            <a:extLst>
              <a:ext uri="{FF2B5EF4-FFF2-40B4-BE49-F238E27FC236}">
                <a16:creationId xmlns:a16="http://schemas.microsoft.com/office/drawing/2014/main" id="{8252BA98-C307-4781-A366-6C8FF6F572E8}"/>
              </a:ext>
            </a:extLst>
          </p:cNvPr>
          <p:cNvSpPr txBox="1"/>
          <p:nvPr/>
        </p:nvSpPr>
        <p:spPr>
          <a:xfrm>
            <a:off x="5508593" y="1582340"/>
            <a:ext cx="6134846" cy="3693319"/>
          </a:xfrm>
          <a:prstGeom prst="rect">
            <a:avLst/>
          </a:prstGeom>
          <a:noFill/>
        </p:spPr>
        <p:txBody>
          <a:bodyPr wrap="square">
            <a:spAutoFit/>
          </a:bodyPr>
          <a:lstStyle/>
          <a:p>
            <a:r>
              <a:rPr lang="zh-CN" altLang="en-US" dirty="0">
                <a:latin typeface="Times New Roman" panose="02020603050405020304" pitchFamily="18" charset="0"/>
                <a:cs typeface="Times New Roman" panose="02020603050405020304" pitchFamily="18" charset="0"/>
              </a:rPr>
              <a:t>Schematic of strained WSe2 monolayer encapsulated between top and bottom hBN onnanopillar substrate.</a:t>
            </a:r>
            <a:endParaRPr lang="en-US" altLang="zh-CN" dirty="0">
              <a:latin typeface="Times New Roman" panose="02020603050405020304" pitchFamily="18" charset="0"/>
              <a:cs typeface="Times New Roman" panose="02020603050405020304" pitchFamily="18" charset="0"/>
            </a:endParaRPr>
          </a:p>
          <a:p>
            <a:endParaRPr lang="en-US" altLang="zh-CN" dirty="0">
              <a:latin typeface="Times New Roman" panose="02020603050405020304" pitchFamily="18" charset="0"/>
              <a:cs typeface="Times New Roman" panose="02020603050405020304" pitchFamily="18" charset="0"/>
            </a:endParaRPr>
          </a:p>
          <a:p>
            <a:r>
              <a:rPr lang="zh-CN" altLang="en-US" dirty="0">
                <a:latin typeface="Times New Roman" panose="02020603050405020304" pitchFamily="18" charset="0"/>
                <a:cs typeface="Times New Roman" panose="02020603050405020304" pitchFamily="18" charset="0"/>
              </a:rPr>
              <a:t>Spatial variation of bandgap due to strain, the solid red(navy) linerepresents the excitonic bright(valence) band, and the dashed yellow line indicates the darkexcitonic band. Blue and black lines below the dark excitonic band denote defect-relatedlevels.</a:t>
            </a:r>
            <a:endParaRPr lang="en-US" altLang="zh-CN" dirty="0">
              <a:latin typeface="Times New Roman" panose="02020603050405020304" pitchFamily="18" charset="0"/>
              <a:cs typeface="Times New Roman" panose="02020603050405020304" pitchFamily="18" charset="0"/>
            </a:endParaRPr>
          </a:p>
          <a:p>
            <a:r>
              <a:rPr lang="zh-CN" altLang="en-US" dirty="0">
                <a:latin typeface="Times New Roman" panose="02020603050405020304" pitchFamily="18" charset="0"/>
                <a:cs typeface="Times New Roman" panose="02020603050405020304" pitchFamily="18" charset="0"/>
              </a:rPr>
              <a:t> </a:t>
            </a:r>
            <a:endParaRPr lang="en-US" altLang="zh-CN" dirty="0">
              <a:latin typeface="Times New Roman" panose="02020603050405020304" pitchFamily="18" charset="0"/>
              <a:cs typeface="Times New Roman" panose="02020603050405020304" pitchFamily="18" charset="0"/>
            </a:endParaRPr>
          </a:p>
          <a:p>
            <a:r>
              <a:rPr lang="zh-CN" altLang="en-US" dirty="0">
                <a:latin typeface="Times New Roman" panose="02020603050405020304" pitchFamily="18" charset="0"/>
                <a:cs typeface="Times New Roman" panose="02020603050405020304" pitchFamily="18" charset="0"/>
              </a:rPr>
              <a:t>Excitons labeled as e-h pairs funnel to lower energy potential created by strain. The strain-localized dark exciton is mixed with a defect level (blue line), forming a bright single-photon emission (red outgoing arrow). Yellow (orange) outgoing arrows denote other defect-bounded (bright)exciton emissions. </a:t>
            </a:r>
          </a:p>
        </p:txBody>
      </p:sp>
      <p:sp>
        <p:nvSpPr>
          <p:cNvPr id="8" name="动作按钮: 空白 7">
            <a:hlinkClick r:id="rId6" action="ppaction://hlinksldjump" highlightClick="1"/>
            <a:extLst>
              <a:ext uri="{FF2B5EF4-FFF2-40B4-BE49-F238E27FC236}">
                <a16:creationId xmlns:a16="http://schemas.microsoft.com/office/drawing/2014/main" id="{59704332-0A7B-4C35-910C-10E2DEB0DF2F}"/>
              </a:ext>
            </a:extLst>
          </p:cNvPr>
          <p:cNvSpPr/>
          <p:nvPr/>
        </p:nvSpPr>
        <p:spPr>
          <a:xfrm>
            <a:off x="0" y="449867"/>
            <a:ext cx="371628" cy="446604"/>
          </a:xfrm>
          <a:prstGeom prst="actionButtonBlank">
            <a:avLst/>
          </a:prstGeom>
          <a:solidFill>
            <a:srgbClr val="00216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34328058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动作按钮: 空白 8">
            <a:hlinkClick r:id="rId3" action="ppaction://hlinksldjump" highlightClick="1"/>
            <a:extLst>
              <a:ext uri="{FF2B5EF4-FFF2-40B4-BE49-F238E27FC236}">
                <a16:creationId xmlns:a16="http://schemas.microsoft.com/office/drawing/2014/main" id="{F2348848-7F45-4561-9A98-FBB72CBE99DB}"/>
              </a:ext>
            </a:extLst>
          </p:cNvPr>
          <p:cNvSpPr/>
          <p:nvPr/>
        </p:nvSpPr>
        <p:spPr>
          <a:xfrm>
            <a:off x="0" y="449867"/>
            <a:ext cx="371628" cy="446604"/>
          </a:xfrm>
          <a:prstGeom prst="actionButtonBlank">
            <a:avLst/>
          </a:prstGeom>
          <a:solidFill>
            <a:srgbClr val="00216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20876B98-D167-E2D4-B69B-C9BE8F60EED4}"/>
              </a:ext>
            </a:extLst>
          </p:cNvPr>
          <p:cNvSpPr txBox="1"/>
          <p:nvPr/>
        </p:nvSpPr>
        <p:spPr>
          <a:xfrm>
            <a:off x="548561" y="448171"/>
            <a:ext cx="8079456" cy="523220"/>
          </a:xfrm>
          <a:prstGeom prst="rect">
            <a:avLst/>
          </a:prstGeom>
          <a:noFill/>
        </p:spPr>
        <p:txBody>
          <a:bodyPr wrap="square">
            <a:spAutoFit/>
          </a:bodyPr>
          <a:lstStyle/>
          <a:p>
            <a:pPr>
              <a:buSzPct val="85000"/>
            </a:pPr>
            <a:r>
              <a:rPr kumimoji="1" lang="en-US" altLang="zh-CN" sz="2800" b="1" dirty="0">
                <a:solidFill>
                  <a:srgbClr val="002169"/>
                </a:solidFill>
                <a:latin typeface="Times New Roman" panose="02020603050405020304" pitchFamily="18" charset="0"/>
                <a:ea typeface="Microsoft YaHei" panose="020B0503020204020204" pitchFamily="34" charset="-122"/>
                <a:cs typeface="Times New Roman" panose="02020603050405020304" pitchFamily="18" charset="0"/>
              </a:rPr>
              <a:t>Single-photon emission and characterization</a:t>
            </a:r>
            <a:endParaRPr kumimoji="1" lang="en" altLang="zh-CN" sz="2800" b="1" dirty="0">
              <a:solidFill>
                <a:srgbClr val="002169"/>
              </a:solidFill>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19" name="灯片编号占位符 2">
            <a:extLst>
              <a:ext uri="{FF2B5EF4-FFF2-40B4-BE49-F238E27FC236}">
                <a16:creationId xmlns:a16="http://schemas.microsoft.com/office/drawing/2014/main" id="{4C9EA3EE-13F5-C8B8-D36D-E711317CEEB5}"/>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41</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6" name="图形 5">
            <a:extLst>
              <a:ext uri="{FF2B5EF4-FFF2-40B4-BE49-F238E27FC236}">
                <a16:creationId xmlns:a16="http://schemas.microsoft.com/office/drawing/2014/main" id="{23D78302-4EC2-42AF-8A48-5682466D249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100789" y="332660"/>
            <a:ext cx="1542650" cy="563811"/>
          </a:xfrm>
          <a:prstGeom prst="rect">
            <a:avLst/>
          </a:prstGeom>
        </p:spPr>
      </p:pic>
      <p:pic>
        <p:nvPicPr>
          <p:cNvPr id="13" name="图片 12">
            <a:extLst>
              <a:ext uri="{FF2B5EF4-FFF2-40B4-BE49-F238E27FC236}">
                <a16:creationId xmlns:a16="http://schemas.microsoft.com/office/drawing/2014/main" id="{78BFBF75-9D27-41B1-B5BA-164A47D7282A}"/>
              </a:ext>
            </a:extLst>
          </p:cNvPr>
          <p:cNvPicPr>
            <a:picLocks noChangeAspect="1"/>
          </p:cNvPicPr>
          <p:nvPr/>
        </p:nvPicPr>
        <p:blipFill>
          <a:blip r:embed="rId6"/>
          <a:stretch>
            <a:fillRect/>
          </a:stretch>
        </p:blipFill>
        <p:spPr>
          <a:xfrm>
            <a:off x="2243368" y="1049480"/>
            <a:ext cx="7511833" cy="3185230"/>
          </a:xfrm>
          <a:prstGeom prst="rect">
            <a:avLst/>
          </a:prstGeom>
        </p:spPr>
      </p:pic>
      <p:sp>
        <p:nvSpPr>
          <p:cNvPr id="14" name="矩形 13">
            <a:extLst>
              <a:ext uri="{FF2B5EF4-FFF2-40B4-BE49-F238E27FC236}">
                <a16:creationId xmlns:a16="http://schemas.microsoft.com/office/drawing/2014/main" id="{34C48831-EAB3-4B6D-BE07-BEA2FD2A49D8}"/>
              </a:ext>
            </a:extLst>
          </p:cNvPr>
          <p:cNvSpPr/>
          <p:nvPr/>
        </p:nvSpPr>
        <p:spPr>
          <a:xfrm>
            <a:off x="16289" y="6519446"/>
            <a:ext cx="4572000" cy="338554"/>
          </a:xfrm>
          <a:prstGeom prst="rect">
            <a:avLst/>
          </a:prstGeom>
        </p:spPr>
        <p:txBody>
          <a:bodyPr>
            <a:spAutoFit/>
          </a:bodyPr>
          <a:lstStyle/>
          <a:p>
            <a:r>
              <a:rPr lang="fr-FR" altLang="zh-CN" sz="1600" i="1" dirty="0">
                <a:solidFill>
                  <a:srgbClr val="000000"/>
                </a:solidFill>
                <a:latin typeface="Arial" panose="020B0604020202020204" pitchFamily="34" charset="0"/>
                <a:cs typeface="Arial" panose="020B0604020202020204" pitchFamily="34" charset="0"/>
              </a:rPr>
              <a:t>Appl. Phys. Lett. 118, 240502 (2021) </a:t>
            </a:r>
            <a:endParaRPr lang="zh-CN" altLang="en-US" sz="1600" i="1" dirty="0">
              <a:solidFill>
                <a:srgbClr val="000000"/>
              </a:solidFill>
              <a:latin typeface="Arial" panose="020B0604020202020204" pitchFamily="34" charset="0"/>
              <a:cs typeface="Arial" panose="020B0604020202020204" pitchFamily="34" charset="0"/>
            </a:endParaRPr>
          </a:p>
        </p:txBody>
      </p:sp>
      <p:sp>
        <p:nvSpPr>
          <p:cNvPr id="16" name="矩形 15">
            <a:extLst>
              <a:ext uri="{FF2B5EF4-FFF2-40B4-BE49-F238E27FC236}">
                <a16:creationId xmlns:a16="http://schemas.microsoft.com/office/drawing/2014/main" id="{C969C2D8-5A28-4461-997B-7CC6ED475ED5}"/>
              </a:ext>
            </a:extLst>
          </p:cNvPr>
          <p:cNvSpPr/>
          <p:nvPr/>
        </p:nvSpPr>
        <p:spPr>
          <a:xfrm>
            <a:off x="2243124" y="4456251"/>
            <a:ext cx="2904481" cy="1200329"/>
          </a:xfrm>
          <a:prstGeom prst="rect">
            <a:avLst/>
          </a:prstGeom>
        </p:spPr>
        <p:txBody>
          <a:bodyPr wrap="square">
            <a:spAutoFit/>
          </a:bodyPr>
          <a:lstStyle/>
          <a:p>
            <a:r>
              <a:rPr lang="en-US" altLang="zh-CN" dirty="0">
                <a:solidFill>
                  <a:srgbClr val="242021"/>
                </a:solidFill>
                <a:latin typeface="Times New Roman" panose="02020603050405020304" pitchFamily="18" charset="0"/>
                <a:cs typeface="Times New Roman" panose="02020603050405020304" pitchFamily="18" charset="0"/>
              </a:rPr>
              <a:t>Repeat rate :T</a:t>
            </a:r>
          </a:p>
          <a:p>
            <a:r>
              <a:rPr lang="en-US" altLang="zh-CN" dirty="0">
                <a:solidFill>
                  <a:srgbClr val="242021"/>
                </a:solidFill>
                <a:latin typeface="Times New Roman" panose="02020603050405020304" pitchFamily="18" charset="0"/>
                <a:cs typeface="Times New Roman" panose="02020603050405020304" pitchFamily="18" charset="0"/>
              </a:rPr>
              <a:t>Respond probability :Q</a:t>
            </a:r>
            <a:br>
              <a:rPr lang="en-US" altLang="zh-CN" dirty="0">
                <a:solidFill>
                  <a:srgbClr val="242021"/>
                </a:solidFill>
                <a:latin typeface="Times New Roman" panose="02020603050405020304" pitchFamily="18" charset="0"/>
                <a:cs typeface="Times New Roman" panose="02020603050405020304" pitchFamily="18" charset="0"/>
              </a:rPr>
            </a:br>
            <a:r>
              <a:rPr lang="en-US" altLang="zh-CN" dirty="0">
                <a:solidFill>
                  <a:srgbClr val="242021"/>
                </a:solidFill>
                <a:latin typeface="Times New Roman" panose="02020603050405020304" pitchFamily="18" charset="0"/>
                <a:cs typeface="Times New Roman" panose="02020603050405020304" pitchFamily="18" charset="0"/>
              </a:rPr>
              <a:t>Collection efficiency :</a:t>
            </a:r>
            <a:r>
              <a:rPr lang="en-US" altLang="zh-CN" dirty="0">
                <a:latin typeface="Times New Roman" panose="02020603050405020304" pitchFamily="18" charset="0"/>
                <a:cs typeface="Times New Roman" panose="02020603050405020304" pitchFamily="18" charset="0"/>
              </a:rPr>
              <a:t>η</a:t>
            </a:r>
          </a:p>
          <a:p>
            <a:r>
              <a:rPr lang="en-US" altLang="zh-CN" dirty="0">
                <a:solidFill>
                  <a:srgbClr val="242021"/>
                </a:solidFill>
                <a:latin typeface="Times New Roman" panose="02020603050405020304" pitchFamily="18" charset="0"/>
                <a:cs typeface="Times New Roman" panose="02020603050405020304" pitchFamily="18" charset="0"/>
              </a:rPr>
              <a:t>Brightness: Q</a:t>
            </a:r>
            <a:r>
              <a:rPr lang="en-US" altLang="zh-CN" dirty="0">
                <a:latin typeface="Times New Roman" panose="02020603050405020304" pitchFamily="18" charset="0"/>
                <a:cs typeface="Times New Roman" panose="02020603050405020304" pitchFamily="18" charset="0"/>
              </a:rPr>
              <a:t>·η</a:t>
            </a:r>
            <a:r>
              <a:rPr lang="en-US" altLang="zh-CN" dirty="0">
                <a:solidFill>
                  <a:srgbClr val="242021"/>
                </a:solidFill>
                <a:latin typeface="Times New Roman" panose="02020603050405020304" pitchFamily="18" charset="0"/>
                <a:cs typeface="Times New Roman" panose="02020603050405020304" pitchFamily="18" charset="0"/>
              </a:rPr>
              <a:t>/T </a:t>
            </a:r>
            <a:endParaRPr lang="zh-CN" altLang="en-US" dirty="0">
              <a:latin typeface="Times New Roman" panose="02020603050405020304" pitchFamily="18" charset="0"/>
              <a:cs typeface="Times New Roman" panose="02020603050405020304" pitchFamily="18" charset="0"/>
            </a:endParaRPr>
          </a:p>
        </p:txBody>
      </p:sp>
      <p:sp>
        <p:nvSpPr>
          <p:cNvPr id="17" name="文本框 16">
            <a:extLst>
              <a:ext uri="{FF2B5EF4-FFF2-40B4-BE49-F238E27FC236}">
                <a16:creationId xmlns:a16="http://schemas.microsoft.com/office/drawing/2014/main" id="{AF72A302-F4C3-45DE-BEC3-B774CFDAE446}"/>
              </a:ext>
            </a:extLst>
          </p:cNvPr>
          <p:cNvSpPr txBox="1"/>
          <p:nvPr/>
        </p:nvSpPr>
        <p:spPr>
          <a:xfrm>
            <a:off x="4425462" y="4271585"/>
            <a:ext cx="3147646" cy="369332"/>
          </a:xfrm>
          <a:prstGeom prst="rect">
            <a:avLst/>
          </a:prstGeom>
          <a:noFill/>
        </p:spPr>
        <p:txBody>
          <a:bodyPr wrap="square" rtlCol="0">
            <a:spAutoFit/>
          </a:bodyPr>
          <a:lstStyle/>
          <a:p>
            <a:endParaRPr lang="zh-CN" altLang="en-US" dirty="0"/>
          </a:p>
        </p:txBody>
      </p:sp>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E70D0BE5-F030-46DB-90FE-F33694E4E53A}"/>
                  </a:ext>
                </a:extLst>
              </p:cNvPr>
              <p:cNvSpPr txBox="1"/>
              <p:nvPr/>
            </p:nvSpPr>
            <p:spPr>
              <a:xfrm>
                <a:off x="5042769" y="4234710"/>
                <a:ext cx="4712677" cy="93987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𝑔</m:t>
                          </m:r>
                        </m:e>
                        <m:sup>
                          <m:r>
                            <a:rPr lang="en-US" altLang="zh-CN" i="1">
                              <a:latin typeface="Cambria Math" panose="02040503050406030204" pitchFamily="18" charset="0"/>
                            </a:rPr>
                            <m:t>2</m:t>
                          </m:r>
                        </m:sup>
                      </m:sSup>
                      <m:d>
                        <m:dPr>
                          <m:ctrlPr>
                            <a:rPr lang="en-US" altLang="zh-CN" i="1">
                              <a:latin typeface="Cambria Math" panose="02040503050406030204" pitchFamily="18" charset="0"/>
                            </a:rPr>
                          </m:ctrlPr>
                        </m:dPr>
                        <m:e>
                          <m:r>
                            <a:rPr lang="zh-CN" altLang="en-US" i="1">
                              <a:latin typeface="Cambria Math" panose="02040503050406030204" pitchFamily="18" charset="0"/>
                            </a:rPr>
                            <m:t>𝜏</m:t>
                          </m:r>
                        </m:e>
                      </m:d>
                      <m:r>
                        <a:rPr lang="en-US" altLang="zh-CN" i="1">
                          <a:latin typeface="Cambria Math" panose="02040503050406030204" pitchFamily="18" charset="0"/>
                        </a:rPr>
                        <m:t>=</m:t>
                      </m:r>
                      <m:f>
                        <m:fPr>
                          <m:ctrlPr>
                            <a:rPr lang="en-US" altLang="zh-CN" i="1">
                              <a:latin typeface="Cambria Math" panose="02040503050406030204" pitchFamily="18" charset="0"/>
                            </a:rPr>
                          </m:ctrlPr>
                        </m:fPr>
                        <m:num>
                          <m:d>
                            <m:dPr>
                              <m:begChr m:val="⟨"/>
                              <m:endChr m:val="⟩"/>
                              <m:ctrlPr>
                                <a:rPr lang="en-US" altLang="zh-CN" i="1">
                                  <a:latin typeface="Cambria Math" panose="02040503050406030204" pitchFamily="18" charset="0"/>
                                </a:rPr>
                              </m:ctrlPr>
                            </m:dPr>
                            <m:e>
                              <m:sSup>
                                <m:sSupPr>
                                  <m:ctrlPr>
                                    <a:rPr lang="en-US" altLang="zh-CN" i="1">
                                      <a:latin typeface="Cambria Math" panose="02040503050406030204" pitchFamily="18" charset="0"/>
                                    </a:rPr>
                                  </m:ctrlPr>
                                </m:s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𝑎</m:t>
                                      </m:r>
                                    </m:e>
                                  </m:acc>
                                </m:e>
                                <m:sup>
                                  <m:r>
                                    <m:rPr>
                                      <m:nor/>
                                    </m:rPr>
                                    <a:rPr lang="en-US" altLang="zh-CN"/>
                                    <m:t>†</m:t>
                                  </m:r>
                                  <m:r>
                                    <m:rPr>
                                      <m:nor/>
                                    </m:rPr>
                                    <a:rPr lang="zh-CN" altLang="en-US"/>
                                    <m:t> </m:t>
                                  </m:r>
                                </m:sup>
                              </m:sSup>
                              <m:sSup>
                                <m:sSupPr>
                                  <m:ctrlPr>
                                    <a:rPr lang="en-US" altLang="zh-CN" i="1">
                                      <a:latin typeface="Cambria Math" panose="02040503050406030204" pitchFamily="18" charset="0"/>
                                    </a:rPr>
                                  </m:ctrlPr>
                                </m:sSupPr>
                                <m:e>
                                  <m:r>
                                    <a:rPr lang="en-US" altLang="zh-CN" i="1">
                                      <a:latin typeface="Cambria Math" panose="02040503050406030204" pitchFamily="18" charset="0"/>
                                    </a:rPr>
                                    <m:t>(</m:t>
                                  </m:r>
                                  <m:r>
                                    <a:rPr lang="en-US" altLang="zh-CN" i="1">
                                      <a:latin typeface="Cambria Math" panose="02040503050406030204" pitchFamily="18" charset="0"/>
                                    </a:rPr>
                                    <m:t>𝑡</m:t>
                                  </m:r>
                                  <m:r>
                                    <a:rPr lang="en-US" altLang="zh-CN" i="1">
                                      <a:latin typeface="Cambria Math" panose="02040503050406030204" pitchFamily="18" charset="0"/>
                                    </a:rPr>
                                    <m:t>)</m:t>
                                  </m:r>
                                  <m:sSup>
                                    <m:sSupPr>
                                      <m:ctrlPr>
                                        <a:rPr lang="en-US" altLang="zh-CN" i="1">
                                          <a:latin typeface="Cambria Math" panose="02040503050406030204" pitchFamily="18" charset="0"/>
                                        </a:rPr>
                                      </m:ctrlPr>
                                    </m:s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𝑎</m:t>
                                          </m:r>
                                        </m:e>
                                      </m:acc>
                                    </m:e>
                                    <m:sup>
                                      <m:r>
                                        <m:rPr>
                                          <m:nor/>
                                        </m:rPr>
                                        <a:rPr lang="en-US" altLang="zh-CN"/>
                                        <m:t>†</m:t>
                                      </m:r>
                                      <m:r>
                                        <m:rPr>
                                          <m:nor/>
                                        </m:rPr>
                                        <a:rPr lang="zh-CN" altLang="en-US"/>
                                        <m:t> </m:t>
                                      </m:r>
                                    </m:sup>
                                  </m:sSup>
                                  <m:sSup>
                                    <m:sSupPr>
                                      <m:ctrlPr>
                                        <a:rPr lang="en-US" altLang="zh-CN" i="1">
                                          <a:latin typeface="Cambria Math" panose="02040503050406030204" pitchFamily="18" charset="0"/>
                                        </a:rPr>
                                      </m:ctrlPr>
                                    </m:sSupPr>
                                    <m:e>
                                      <m:d>
                                        <m:dPr>
                                          <m:ctrlPr>
                                            <a:rPr lang="en-US" altLang="zh-CN" i="1">
                                              <a:latin typeface="Cambria Math" panose="02040503050406030204" pitchFamily="18" charset="0"/>
                                            </a:rPr>
                                          </m:ctrlPr>
                                        </m:dPr>
                                        <m:e>
                                          <m:r>
                                            <a:rPr lang="en-US" altLang="zh-CN" i="1">
                                              <a:latin typeface="Cambria Math" panose="02040503050406030204" pitchFamily="18" charset="0"/>
                                            </a:rPr>
                                            <m:t>𝑡</m:t>
                                          </m:r>
                                          <m:r>
                                            <a:rPr lang="en-US" altLang="zh-CN" i="1">
                                              <a:latin typeface="Cambria Math" panose="02040503050406030204" pitchFamily="18" charset="0"/>
                                            </a:rPr>
                                            <m:t>+</m:t>
                                          </m:r>
                                          <m:r>
                                            <a:rPr lang="zh-CN" altLang="en-US" i="1">
                                              <a:latin typeface="Cambria Math" panose="02040503050406030204" pitchFamily="18" charset="0"/>
                                            </a:rPr>
                                            <m:t>𝜏</m:t>
                                          </m:r>
                                        </m:e>
                                      </m:d>
                                    </m:e>
                                    <m:sup>
                                      <m:r>
                                        <m:rPr>
                                          <m:nor/>
                                        </m:rPr>
                                        <a:rPr lang="zh-CN" altLang="en-US" dirty="0">
                                          <a:solidFill>
                                            <a:srgbClr val="444444"/>
                                          </a:solidFill>
                                          <a:latin typeface="Helvetica" panose="020B0604020202020204" pitchFamily="34" charset="0"/>
                                        </a:rPr>
                                        <m:t> </m:t>
                                      </m:r>
                                    </m:sup>
                                  </m:sSup>
                                  <m:sSup>
                                    <m:sSupPr>
                                      <m:ctrlPr>
                                        <a:rPr lang="en-US" altLang="zh-CN" i="1">
                                          <a:latin typeface="Cambria Math" panose="02040503050406030204" pitchFamily="18" charset="0"/>
                                        </a:rPr>
                                      </m:ctrlPr>
                                    </m:s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𝑎</m:t>
                                          </m:r>
                                        </m:e>
                                      </m:acc>
                                    </m:e>
                                    <m:sup>
                                      <m:r>
                                        <m:rPr>
                                          <m:nor/>
                                        </m:rPr>
                                        <a:rPr lang="zh-CN" altLang="en-US"/>
                                        <m:t> </m:t>
                                      </m:r>
                                    </m:sup>
                                  </m:sSup>
                                  <m:sSup>
                                    <m:sSupPr>
                                      <m:ctrlPr>
                                        <a:rPr lang="en-US" altLang="zh-CN" i="1">
                                          <a:latin typeface="Cambria Math" panose="02040503050406030204" pitchFamily="18" charset="0"/>
                                        </a:rPr>
                                      </m:ctrlPr>
                                    </m:sSupPr>
                                    <m:e>
                                      <m:d>
                                        <m:dPr>
                                          <m:ctrlPr>
                                            <a:rPr lang="en-US" altLang="zh-CN" i="1">
                                              <a:latin typeface="Cambria Math" panose="02040503050406030204" pitchFamily="18" charset="0"/>
                                            </a:rPr>
                                          </m:ctrlPr>
                                        </m:dPr>
                                        <m:e>
                                          <m:r>
                                            <a:rPr lang="en-US" altLang="zh-CN" i="1">
                                              <a:latin typeface="Cambria Math" panose="02040503050406030204" pitchFamily="18" charset="0"/>
                                            </a:rPr>
                                            <m:t>𝑡</m:t>
                                          </m:r>
                                          <m:r>
                                            <a:rPr lang="en-US" altLang="zh-CN" i="1">
                                              <a:latin typeface="Cambria Math" panose="02040503050406030204" pitchFamily="18" charset="0"/>
                                            </a:rPr>
                                            <m:t>+</m:t>
                                          </m:r>
                                          <m:r>
                                            <a:rPr lang="zh-CN" altLang="en-US" i="1">
                                              <a:latin typeface="Cambria Math" panose="02040503050406030204" pitchFamily="18" charset="0"/>
                                            </a:rPr>
                                            <m:t>𝜏</m:t>
                                          </m:r>
                                        </m:e>
                                      </m:d>
                                    </m:e>
                                    <m:sup>
                                      <m:r>
                                        <m:rPr>
                                          <m:nor/>
                                        </m:rPr>
                                        <a:rPr lang="zh-CN" altLang="en-US" dirty="0">
                                          <a:solidFill>
                                            <a:srgbClr val="444444"/>
                                          </a:solidFill>
                                          <a:latin typeface="Helvetica" panose="020B0604020202020204" pitchFamily="34" charset="0"/>
                                        </a:rPr>
                                        <m:t> </m:t>
                                      </m:r>
                                    </m:sup>
                                  </m:sSup>
                                  <m:sSup>
                                    <m:sSupPr>
                                      <m:ctrlPr>
                                        <a:rPr lang="en-US" altLang="zh-CN" i="1">
                                          <a:latin typeface="Cambria Math" panose="02040503050406030204" pitchFamily="18" charset="0"/>
                                        </a:rPr>
                                      </m:ctrlPr>
                                    </m:s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𝑎</m:t>
                                          </m:r>
                                        </m:e>
                                      </m:acc>
                                    </m:e>
                                    <m:sup>
                                      <m:r>
                                        <m:rPr>
                                          <m:nor/>
                                        </m:rPr>
                                        <a:rPr lang="zh-CN" altLang="en-US"/>
                                        <m:t> </m:t>
                                      </m:r>
                                    </m:sup>
                                  </m:sSup>
                                  <m:r>
                                    <a:rPr lang="en-US" altLang="zh-CN" i="1">
                                      <a:latin typeface="Cambria Math" panose="02040503050406030204" pitchFamily="18" charset="0"/>
                                    </a:rPr>
                                    <m:t>(</m:t>
                                  </m:r>
                                  <m:r>
                                    <a:rPr lang="en-US" altLang="zh-CN" i="1">
                                      <a:latin typeface="Cambria Math" panose="02040503050406030204" pitchFamily="18" charset="0"/>
                                    </a:rPr>
                                    <m:t>𝑡</m:t>
                                  </m:r>
                                  <m:r>
                                    <a:rPr lang="en-US" altLang="zh-CN" i="1">
                                      <a:latin typeface="Cambria Math" panose="02040503050406030204" pitchFamily="18" charset="0"/>
                                    </a:rPr>
                                    <m:t>)</m:t>
                                  </m:r>
                                </m:e>
                                <m:sup>
                                  <m:r>
                                    <m:rPr>
                                      <m:nor/>
                                    </m:rPr>
                                    <a:rPr lang="zh-CN" altLang="en-US" dirty="0">
                                      <a:solidFill>
                                        <a:srgbClr val="444444"/>
                                      </a:solidFill>
                                      <a:latin typeface="Helvetica" panose="020B0604020202020204" pitchFamily="34" charset="0"/>
                                    </a:rPr>
                                    <m:t> </m:t>
                                  </m:r>
                                </m:sup>
                              </m:sSup>
                            </m:e>
                          </m:d>
                        </m:num>
                        <m:den>
                          <m:d>
                            <m:dPr>
                              <m:begChr m:val="⟨"/>
                              <m:endChr m:val="⟩"/>
                              <m:ctrlPr>
                                <a:rPr lang="en-US" altLang="zh-CN" i="1">
                                  <a:latin typeface="Cambria Math" panose="02040503050406030204" pitchFamily="18" charset="0"/>
                                </a:rPr>
                              </m:ctrlPr>
                            </m:dPr>
                            <m:e>
                              <m:sSup>
                                <m:sSupPr>
                                  <m:ctrlPr>
                                    <a:rPr lang="en-US" altLang="zh-CN" i="1">
                                      <a:latin typeface="Cambria Math" panose="02040503050406030204" pitchFamily="18" charset="0"/>
                                    </a:rPr>
                                  </m:ctrlPr>
                                </m:s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𝑎</m:t>
                                      </m:r>
                                    </m:e>
                                  </m:acc>
                                </m:e>
                                <m:sup>
                                  <m:r>
                                    <m:rPr>
                                      <m:nor/>
                                    </m:rPr>
                                    <a:rPr lang="en-US" altLang="zh-CN"/>
                                    <m:t>†</m:t>
                                  </m:r>
                                  <m:r>
                                    <m:rPr>
                                      <m:nor/>
                                    </m:rPr>
                                    <a:rPr lang="zh-CN" altLang="en-US"/>
                                    <m:t> </m:t>
                                  </m:r>
                                </m:sup>
                              </m:sSup>
                              <m:sSup>
                                <m:sSupPr>
                                  <m:ctrlPr>
                                    <a:rPr lang="en-US" altLang="zh-CN" i="1">
                                      <a:latin typeface="Cambria Math" panose="02040503050406030204" pitchFamily="18" charset="0"/>
                                    </a:rPr>
                                  </m:ctrlPr>
                                </m:sSupPr>
                                <m:e>
                                  <m:r>
                                    <a:rPr lang="en-US" altLang="zh-CN" i="1">
                                      <a:latin typeface="Cambria Math" panose="02040503050406030204" pitchFamily="18" charset="0"/>
                                    </a:rPr>
                                    <m:t>(</m:t>
                                  </m:r>
                                  <m:r>
                                    <a:rPr lang="en-US" altLang="zh-CN" i="1">
                                      <a:latin typeface="Cambria Math" panose="02040503050406030204" pitchFamily="18" charset="0"/>
                                    </a:rPr>
                                    <m:t>𝑡</m:t>
                                  </m:r>
                                  <m:r>
                                    <a:rPr lang="en-US" altLang="zh-CN" i="1">
                                      <a:latin typeface="Cambria Math" panose="02040503050406030204" pitchFamily="18" charset="0"/>
                                    </a:rPr>
                                    <m:t>)</m:t>
                                  </m:r>
                                </m:e>
                                <m:sup>
                                  <m:r>
                                    <m:rPr>
                                      <m:nor/>
                                    </m:rPr>
                                    <a:rPr lang="zh-CN" altLang="en-US" dirty="0">
                                      <a:solidFill>
                                        <a:srgbClr val="444444"/>
                                      </a:solidFill>
                                      <a:latin typeface="Helvetica" panose="020B0604020202020204" pitchFamily="34" charset="0"/>
                                    </a:rPr>
                                    <m:t> </m:t>
                                  </m:r>
                                </m:sup>
                              </m:sSup>
                              <m:sSup>
                                <m:sSupPr>
                                  <m:ctrlPr>
                                    <a:rPr lang="en-US" altLang="zh-CN" i="1">
                                      <a:latin typeface="Cambria Math" panose="02040503050406030204" pitchFamily="18" charset="0"/>
                                    </a:rPr>
                                  </m:ctrlPr>
                                </m:s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𝑎</m:t>
                                      </m:r>
                                    </m:e>
                                  </m:acc>
                                </m:e>
                                <m:sup>
                                  <m:r>
                                    <m:rPr>
                                      <m:nor/>
                                    </m:rPr>
                                    <a:rPr lang="zh-CN" altLang="en-US"/>
                                    <m:t> </m:t>
                                  </m:r>
                                </m:sup>
                              </m:sSup>
                              <m:sSup>
                                <m:sSupPr>
                                  <m:ctrlPr>
                                    <a:rPr lang="en-US" altLang="zh-CN" i="1">
                                      <a:latin typeface="Cambria Math" panose="02040503050406030204" pitchFamily="18" charset="0"/>
                                    </a:rPr>
                                  </m:ctrlPr>
                                </m:sSupPr>
                                <m:e>
                                  <m:r>
                                    <a:rPr lang="en-US" altLang="zh-CN" i="1">
                                      <a:latin typeface="Cambria Math" panose="02040503050406030204" pitchFamily="18" charset="0"/>
                                    </a:rPr>
                                    <m:t>(</m:t>
                                  </m:r>
                                  <m:r>
                                    <a:rPr lang="en-US" altLang="zh-CN" i="1">
                                      <a:latin typeface="Cambria Math" panose="02040503050406030204" pitchFamily="18" charset="0"/>
                                    </a:rPr>
                                    <m:t>𝑡</m:t>
                                  </m:r>
                                  <m:r>
                                    <a:rPr lang="en-US" altLang="zh-CN" i="1">
                                      <a:latin typeface="Cambria Math" panose="02040503050406030204" pitchFamily="18" charset="0"/>
                                    </a:rPr>
                                    <m:t>)</m:t>
                                  </m:r>
                                </m:e>
                                <m:sup>
                                  <m:r>
                                    <m:rPr>
                                      <m:nor/>
                                    </m:rPr>
                                    <a:rPr lang="zh-CN" altLang="en-US" dirty="0">
                                      <a:solidFill>
                                        <a:srgbClr val="444444"/>
                                      </a:solidFill>
                                      <a:latin typeface="Helvetica" panose="020B0604020202020204" pitchFamily="34" charset="0"/>
                                    </a:rPr>
                                    <m:t> </m:t>
                                  </m:r>
                                </m:sup>
                              </m:sSup>
                            </m:e>
                          </m:d>
                          <m:d>
                            <m:dPr>
                              <m:begChr m:val="⟨"/>
                              <m:endChr m:val="⟩"/>
                              <m:ctrlPr>
                                <a:rPr lang="en-US" altLang="zh-CN" i="1">
                                  <a:latin typeface="Cambria Math" panose="02040503050406030204" pitchFamily="18" charset="0"/>
                                </a:rPr>
                              </m:ctrlPr>
                            </m:dPr>
                            <m:e>
                              <m:sSup>
                                <m:sSupPr>
                                  <m:ctrlPr>
                                    <a:rPr lang="en-US" altLang="zh-CN" i="1">
                                      <a:latin typeface="Cambria Math" panose="02040503050406030204" pitchFamily="18" charset="0"/>
                                    </a:rPr>
                                  </m:ctrlPr>
                                </m:s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𝑎</m:t>
                                      </m:r>
                                    </m:e>
                                  </m:acc>
                                </m:e>
                                <m:sup>
                                  <m:r>
                                    <m:rPr>
                                      <m:nor/>
                                    </m:rPr>
                                    <a:rPr lang="en-US" altLang="zh-CN"/>
                                    <m:t>†</m:t>
                                  </m:r>
                                  <m:r>
                                    <m:rPr>
                                      <m:nor/>
                                    </m:rPr>
                                    <a:rPr lang="zh-CN" altLang="en-US"/>
                                    <m:t> </m:t>
                                  </m:r>
                                </m:sup>
                              </m:sSup>
                              <m:sSup>
                                <m:sSupPr>
                                  <m:ctrlPr>
                                    <a:rPr lang="en-US" altLang="zh-CN" i="1">
                                      <a:latin typeface="Cambria Math" panose="02040503050406030204" pitchFamily="18" charset="0"/>
                                    </a:rPr>
                                  </m:ctrlPr>
                                </m:sSupPr>
                                <m:e>
                                  <m:r>
                                    <a:rPr lang="en-US" altLang="zh-CN" i="1">
                                      <a:latin typeface="Cambria Math" panose="02040503050406030204" pitchFamily="18" charset="0"/>
                                    </a:rPr>
                                    <m:t>(</m:t>
                                  </m:r>
                                  <m:r>
                                    <a:rPr lang="en-US" altLang="zh-CN" i="1">
                                      <a:latin typeface="Cambria Math" panose="02040503050406030204" pitchFamily="18" charset="0"/>
                                    </a:rPr>
                                    <m:t>𝑡</m:t>
                                  </m:r>
                                  <m:r>
                                    <a:rPr lang="en-US" altLang="zh-CN" i="1">
                                      <a:latin typeface="Cambria Math" panose="02040503050406030204" pitchFamily="18" charset="0"/>
                                    </a:rPr>
                                    <m:t>+</m:t>
                                  </m:r>
                                  <m:r>
                                    <a:rPr lang="zh-CN" altLang="en-US" i="1">
                                      <a:latin typeface="Cambria Math" panose="02040503050406030204" pitchFamily="18" charset="0"/>
                                    </a:rPr>
                                    <m:t>𝜏</m:t>
                                  </m:r>
                                  <m:r>
                                    <a:rPr lang="en-US" altLang="zh-CN" i="1">
                                      <a:latin typeface="Cambria Math" panose="02040503050406030204" pitchFamily="18" charset="0"/>
                                    </a:rPr>
                                    <m:t>)</m:t>
                                  </m:r>
                                </m:e>
                                <m:sup>
                                  <m:r>
                                    <m:rPr>
                                      <m:nor/>
                                    </m:rPr>
                                    <a:rPr lang="zh-CN" altLang="en-US" dirty="0">
                                      <a:solidFill>
                                        <a:srgbClr val="444444"/>
                                      </a:solidFill>
                                      <a:latin typeface="Helvetica" panose="020B0604020202020204" pitchFamily="34" charset="0"/>
                                    </a:rPr>
                                    <m:t> </m:t>
                                  </m:r>
                                </m:sup>
                              </m:sSup>
                              <m:sSup>
                                <m:sSupPr>
                                  <m:ctrlPr>
                                    <a:rPr lang="en-US" altLang="zh-CN" i="1">
                                      <a:latin typeface="Cambria Math" panose="02040503050406030204" pitchFamily="18" charset="0"/>
                                    </a:rPr>
                                  </m:ctrlPr>
                                </m:s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𝑎</m:t>
                                      </m:r>
                                    </m:e>
                                  </m:acc>
                                </m:e>
                                <m:sup>
                                  <m:r>
                                    <m:rPr>
                                      <m:nor/>
                                    </m:rPr>
                                    <a:rPr lang="zh-CN" altLang="en-US"/>
                                    <m:t> </m:t>
                                  </m:r>
                                </m:sup>
                              </m:sSup>
                              <m:sSup>
                                <m:sSupPr>
                                  <m:ctrlPr>
                                    <a:rPr lang="en-US" altLang="zh-CN" i="1">
                                      <a:latin typeface="Cambria Math" panose="02040503050406030204" pitchFamily="18" charset="0"/>
                                    </a:rPr>
                                  </m:ctrlPr>
                                </m:sSupPr>
                                <m:e>
                                  <m:r>
                                    <a:rPr lang="en-US" altLang="zh-CN" i="1">
                                      <a:latin typeface="Cambria Math" panose="02040503050406030204" pitchFamily="18" charset="0"/>
                                    </a:rPr>
                                    <m:t>(</m:t>
                                  </m:r>
                                  <m:r>
                                    <a:rPr lang="en-US" altLang="zh-CN" i="1">
                                      <a:latin typeface="Cambria Math" panose="02040503050406030204" pitchFamily="18" charset="0"/>
                                    </a:rPr>
                                    <m:t>𝑡</m:t>
                                  </m:r>
                                  <m:r>
                                    <a:rPr lang="en-US" altLang="zh-CN" i="1">
                                      <a:latin typeface="Cambria Math" panose="02040503050406030204" pitchFamily="18" charset="0"/>
                                    </a:rPr>
                                    <m:t>+</m:t>
                                  </m:r>
                                  <m:r>
                                    <a:rPr lang="zh-CN" altLang="en-US" i="1">
                                      <a:latin typeface="Cambria Math" panose="02040503050406030204" pitchFamily="18" charset="0"/>
                                    </a:rPr>
                                    <m:t>𝜏</m:t>
                                  </m:r>
                                  <m:r>
                                    <a:rPr lang="en-US" altLang="zh-CN" i="1">
                                      <a:latin typeface="Cambria Math" panose="02040503050406030204" pitchFamily="18" charset="0"/>
                                    </a:rPr>
                                    <m:t>)</m:t>
                                  </m:r>
                                </m:e>
                                <m:sup>
                                  <m:r>
                                    <m:rPr>
                                      <m:nor/>
                                    </m:rPr>
                                    <a:rPr lang="zh-CN" altLang="en-US" dirty="0">
                                      <a:solidFill>
                                        <a:srgbClr val="444444"/>
                                      </a:solidFill>
                                      <a:latin typeface="Helvetica" panose="020B0604020202020204" pitchFamily="34" charset="0"/>
                                    </a:rPr>
                                    <m:t> </m:t>
                                  </m:r>
                                </m:sup>
                              </m:sSup>
                            </m:e>
                          </m:d>
                        </m:den>
                      </m:f>
                    </m:oMath>
                  </m:oMathPara>
                </a14:m>
                <a:endParaRPr lang="zh-CN" altLang="en-US" dirty="0"/>
              </a:p>
            </p:txBody>
          </p:sp>
        </mc:Choice>
        <mc:Fallback xmlns="">
          <p:sp>
            <p:nvSpPr>
              <p:cNvPr id="18" name="文本框 17">
                <a:extLst>
                  <a:ext uri="{FF2B5EF4-FFF2-40B4-BE49-F238E27FC236}">
                    <a16:creationId xmlns:a16="http://schemas.microsoft.com/office/drawing/2014/main" id="{E70D0BE5-F030-46DB-90FE-F33694E4E53A}"/>
                  </a:ext>
                </a:extLst>
              </p:cNvPr>
              <p:cNvSpPr txBox="1">
                <a:spLocks noRot="1" noChangeAspect="1" noMove="1" noResize="1" noEditPoints="1" noAdjustHandles="1" noChangeArrowheads="1" noChangeShapeType="1" noTextEdit="1"/>
              </p:cNvSpPr>
              <p:nvPr/>
            </p:nvSpPr>
            <p:spPr>
              <a:xfrm>
                <a:off x="5042769" y="4234710"/>
                <a:ext cx="4712677" cy="939873"/>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4FBB030B-0A38-48F8-B5E4-67E41BBC5714}"/>
                  </a:ext>
                </a:extLst>
              </p:cNvPr>
              <p:cNvSpPr txBox="1"/>
              <p:nvPr/>
            </p:nvSpPr>
            <p:spPr>
              <a:xfrm>
                <a:off x="5772867" y="5300757"/>
                <a:ext cx="3252479" cy="117698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i="1" dirty="0">
                          <a:latin typeface="Cambria Math" panose="02040503050406030204" pitchFamily="18" charset="0"/>
                        </a:rPr>
                        <m:t>𝑃𝑢𝑟𝑖𝑡𝑦</m:t>
                      </m:r>
                      <m:r>
                        <a:rPr lang="en-US" altLang="zh-CN" i="1" dirty="0">
                          <a:latin typeface="Cambria Math" panose="02040503050406030204" pitchFamily="18" charset="0"/>
                        </a:rPr>
                        <m:t>=</m:t>
                      </m:r>
                      <m:r>
                        <a:rPr lang="en-US" altLang="zh-CN" i="1" dirty="0">
                          <a:latin typeface="Cambria Math" panose="02040503050406030204" pitchFamily="18" charset="0"/>
                        </a:rPr>
                        <m:t>𝑡𝑟</m:t>
                      </m:r>
                      <m:d>
                        <m:dPr>
                          <m:begChr m:val="["/>
                          <m:endChr m:val="]"/>
                          <m:ctrlPr>
                            <a:rPr lang="en-US" altLang="zh-CN" i="1" dirty="0">
                              <a:latin typeface="Cambria Math" panose="02040503050406030204" pitchFamily="18" charset="0"/>
                            </a:rPr>
                          </m:ctrlPr>
                        </m:dPr>
                        <m:e>
                          <m:sSubSup>
                            <m:sSubSupPr>
                              <m:ctrlPr>
                                <a:rPr lang="en-US" altLang="zh-CN" i="1" dirty="0">
                                  <a:latin typeface="Cambria Math" panose="02040503050406030204" pitchFamily="18" charset="0"/>
                                </a:rPr>
                              </m:ctrlPr>
                            </m:sSubSupPr>
                            <m:e>
                              <m:r>
                                <a:rPr lang="zh-CN" altLang="en-US" i="1" dirty="0">
                                  <a:latin typeface="Cambria Math" panose="02040503050406030204" pitchFamily="18" charset="0"/>
                                </a:rPr>
                                <m:t>𝜌</m:t>
                              </m:r>
                            </m:e>
                            <m:sub>
                              <m:r>
                                <a:rPr lang="zh-CN" altLang="en-US" i="1" dirty="0">
                                  <a:latin typeface="Cambria Math" panose="02040503050406030204" pitchFamily="18" charset="0"/>
                                </a:rPr>
                                <m:t>𝜙</m:t>
                              </m:r>
                            </m:sub>
                            <m:sup>
                              <m:r>
                                <a:rPr lang="en-US" altLang="zh-CN" i="1" dirty="0">
                                  <a:latin typeface="Cambria Math" panose="02040503050406030204" pitchFamily="18" charset="0"/>
                                </a:rPr>
                                <m:t>2</m:t>
                              </m:r>
                            </m:sup>
                          </m:sSubSup>
                        </m:e>
                      </m:d>
                    </m:oMath>
                  </m:oMathPara>
                </a14:m>
                <a:endParaRPr lang="en-US" altLang="zh-CN"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zh-CN" altLang="en-US" i="1">
                              <a:latin typeface="Cambria Math" panose="02040503050406030204" pitchFamily="18" charset="0"/>
                            </a:rPr>
                            <m:t>𝜙</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𝑘</m:t>
                          </m:r>
                        </m:sub>
                        <m:sup/>
                        <m:e>
                          <m:sSub>
                            <m:sSubPr>
                              <m:ctrlPr>
                                <a:rPr lang="en-US" altLang="zh-CN" i="1">
                                  <a:latin typeface="Cambria Math" panose="02040503050406030204" pitchFamily="18" charset="0"/>
                                </a:rPr>
                              </m:ctrlPr>
                            </m:sSubPr>
                            <m:e>
                              <m:r>
                                <a:rPr lang="en-US" altLang="zh-CN" i="1">
                                  <a:latin typeface="Cambria Math" panose="02040503050406030204" pitchFamily="18" charset="0"/>
                                </a:rPr>
                                <m:t>𝑞</m:t>
                              </m:r>
                            </m:e>
                            <m:sub>
                              <m:r>
                                <a:rPr lang="en-US" altLang="zh-CN" i="1">
                                  <a:latin typeface="Cambria Math" panose="02040503050406030204" pitchFamily="18" charset="0"/>
                                </a:rPr>
                                <m:t>𝑘</m:t>
                              </m:r>
                            </m:sub>
                          </m:sSub>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|1;</m:t>
                              </m:r>
                              <m:sSub>
                                <m:sSubPr>
                                  <m:ctrlPr>
                                    <a:rPr lang="en-US" altLang="zh-CN" i="1">
                                      <a:latin typeface="Cambria Math" panose="02040503050406030204" pitchFamily="18" charset="0"/>
                                    </a:rPr>
                                  </m:ctrlPr>
                                </m:sSubPr>
                                <m:e>
                                  <m:r>
                                    <a:rPr lang="zh-CN" altLang="en-US" i="1">
                                      <a:latin typeface="Cambria Math" panose="02040503050406030204" pitchFamily="18" charset="0"/>
                                    </a:rPr>
                                    <m:t>𝜙</m:t>
                                  </m:r>
                                </m:e>
                                <m:sub>
                                  <m:r>
                                    <a:rPr lang="en-US" altLang="zh-CN" i="1">
                                      <a:latin typeface="Cambria Math" panose="02040503050406030204" pitchFamily="18" charset="0"/>
                                    </a:rPr>
                                    <m:t>𝑘</m:t>
                                  </m:r>
                                </m:sub>
                              </m:sSub>
                            </m:e>
                          </m:d>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1;</m:t>
                              </m:r>
                              <m:sSub>
                                <m:sSubPr>
                                  <m:ctrlPr>
                                    <a:rPr lang="en-US" altLang="zh-CN" i="1">
                                      <a:latin typeface="Cambria Math" panose="02040503050406030204" pitchFamily="18" charset="0"/>
                                    </a:rPr>
                                  </m:ctrlPr>
                                </m:sSubPr>
                                <m:e>
                                  <m:r>
                                    <a:rPr lang="zh-CN" altLang="en-US" i="1">
                                      <a:latin typeface="Cambria Math" panose="02040503050406030204" pitchFamily="18" charset="0"/>
                                    </a:rPr>
                                    <m:t>𝜙</m:t>
                                  </m:r>
                                </m:e>
                                <m:sub>
                                  <m:r>
                                    <a:rPr lang="en-US" altLang="zh-CN" i="1">
                                      <a:latin typeface="Cambria Math" panose="02040503050406030204" pitchFamily="18" charset="0"/>
                                    </a:rPr>
                                    <m:t>𝑘</m:t>
                                  </m:r>
                                </m:sub>
                              </m:sSub>
                              <m:r>
                                <a:rPr lang="en-US" altLang="zh-CN" i="1">
                                  <a:latin typeface="Cambria Math" panose="02040503050406030204" pitchFamily="18" charset="0"/>
                                </a:rPr>
                                <m:t>|</m:t>
                              </m:r>
                            </m:e>
                          </m:d>
                        </m:e>
                      </m:nary>
                    </m:oMath>
                  </m:oMathPara>
                </a14:m>
                <a:endParaRPr lang="zh-CN" altLang="en-US" i="1" dirty="0">
                  <a:latin typeface="Cambria Math" panose="02040503050406030204" pitchFamily="18" charset="0"/>
                </a:endParaRPr>
              </a:p>
            </p:txBody>
          </p:sp>
        </mc:Choice>
        <mc:Fallback xmlns="">
          <p:sp>
            <p:nvSpPr>
              <p:cNvPr id="20" name="文本框 19">
                <a:extLst>
                  <a:ext uri="{FF2B5EF4-FFF2-40B4-BE49-F238E27FC236}">
                    <a16:creationId xmlns:a16="http://schemas.microsoft.com/office/drawing/2014/main" id="{4FBB030B-0A38-48F8-B5E4-67E41BBC5714}"/>
                  </a:ext>
                </a:extLst>
              </p:cNvPr>
              <p:cNvSpPr txBox="1">
                <a:spLocks noRot="1" noChangeAspect="1" noMove="1" noResize="1" noEditPoints="1" noAdjustHandles="1" noChangeArrowheads="1" noChangeShapeType="1" noTextEdit="1"/>
              </p:cNvSpPr>
              <p:nvPr/>
            </p:nvSpPr>
            <p:spPr>
              <a:xfrm>
                <a:off x="5772867" y="5300757"/>
                <a:ext cx="3252479" cy="1176989"/>
              </a:xfrm>
              <a:prstGeom prst="rect">
                <a:avLst/>
              </a:prstGeom>
              <a:blipFill>
                <a:blip r:embed="rId8"/>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0638434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C88FED64-DE2E-19D3-E491-6E119327923A}"/>
              </a:ext>
            </a:extLst>
          </p:cNvPr>
          <p:cNvSpPr/>
          <p:nvPr/>
        </p:nvSpPr>
        <p:spPr>
          <a:xfrm>
            <a:off x="1" y="437614"/>
            <a:ext cx="371628" cy="472702"/>
          </a:xfrm>
          <a:prstGeom prst="rect">
            <a:avLst/>
          </a:prstGeom>
          <a:solidFill>
            <a:srgbClr val="034E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034EA1"/>
              </a:solidFill>
            </a:endParaRPr>
          </a:p>
        </p:txBody>
      </p:sp>
      <p:sp>
        <p:nvSpPr>
          <p:cNvPr id="7" name="文本框 6">
            <a:extLst>
              <a:ext uri="{FF2B5EF4-FFF2-40B4-BE49-F238E27FC236}">
                <a16:creationId xmlns:a16="http://schemas.microsoft.com/office/drawing/2014/main" id="{20876B98-D167-E2D4-B69B-C9BE8F60EED4}"/>
              </a:ext>
            </a:extLst>
          </p:cNvPr>
          <p:cNvSpPr txBox="1"/>
          <p:nvPr/>
        </p:nvSpPr>
        <p:spPr>
          <a:xfrm>
            <a:off x="548561" y="448171"/>
            <a:ext cx="6109138" cy="523220"/>
          </a:xfrm>
          <a:prstGeom prst="rect">
            <a:avLst/>
          </a:prstGeom>
          <a:noFill/>
        </p:spPr>
        <p:txBody>
          <a:bodyPr wrap="square">
            <a:spAutoFit/>
          </a:bodyPr>
          <a:lstStyle/>
          <a:p>
            <a:pPr>
              <a:buSzPct val="85000"/>
            </a:pPr>
            <a:r>
              <a:rPr kumimoji="1" lang="en" altLang="zh-CN" sz="28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rPr>
              <a:t>Resume</a:t>
            </a:r>
          </a:p>
        </p:txBody>
      </p:sp>
      <p:sp>
        <p:nvSpPr>
          <p:cNvPr id="33" name="文本框 32">
            <a:extLst>
              <a:ext uri="{FF2B5EF4-FFF2-40B4-BE49-F238E27FC236}">
                <a16:creationId xmlns:a16="http://schemas.microsoft.com/office/drawing/2014/main" id="{40E5E04B-1797-854D-5804-3627FFD12726}"/>
              </a:ext>
            </a:extLst>
          </p:cNvPr>
          <p:cNvSpPr txBox="1"/>
          <p:nvPr/>
        </p:nvSpPr>
        <p:spPr>
          <a:xfrm>
            <a:off x="1853521" y="1480267"/>
            <a:ext cx="5818551" cy="338554"/>
          </a:xfrm>
          <a:prstGeom prst="rect">
            <a:avLst/>
          </a:prstGeom>
          <a:noFill/>
        </p:spPr>
        <p:txBody>
          <a:bodyPr wrap="square" rtlCol="0">
            <a:spAutoFit/>
          </a:bodyPr>
          <a:lstStyle>
            <a:defPPr>
              <a:defRPr lang="zh-CN"/>
            </a:defPPr>
            <a:lvl1pPr>
              <a:defRPr kumimoji="1" sz="1600" b="1" spc="120">
                <a:solidFill>
                  <a:schemeClr val="tx1">
                    <a:lumMod val="75000"/>
                    <a:lumOff val="25000"/>
                  </a:schemeClr>
                </a:solidFill>
                <a:latin typeface="Microsoft YaHei" panose="020B0503020204020204" pitchFamily="34" charset="-122"/>
                <a:ea typeface="Microsoft YaHei" panose="020B0503020204020204" pitchFamily="34" charset="-122"/>
              </a:defRPr>
            </a:lvl1pPr>
          </a:lstStyle>
          <a:p>
            <a:pPr marL="285750" indent="-285750">
              <a:buSzPct val="70000"/>
              <a:buFont typeface="Wingdings" pitchFamily="2" charset="2"/>
              <a:buChar char="p"/>
            </a:pPr>
            <a:r>
              <a:rPr lang="en-US" altLang="zh-CN" spc="0" dirty="0">
                <a:solidFill>
                  <a:schemeClr val="accent1"/>
                </a:solidFill>
                <a:latin typeface="Times New Roman" panose="02020603050405020304" pitchFamily="18" charset="0"/>
                <a:cs typeface="Times New Roman" panose="02020603050405020304" pitchFamily="18" charset="0"/>
              </a:rPr>
              <a:t>Outstanding Student Scholarship, Silver Prize (Top 10%) </a:t>
            </a:r>
            <a:endParaRPr lang="zh-CN" altLang="en-US" spc="0" dirty="0">
              <a:solidFill>
                <a:schemeClr val="accent1"/>
              </a:solidFill>
              <a:latin typeface="Times New Roman" panose="02020603050405020304" pitchFamily="18" charset="0"/>
              <a:cs typeface="Times New Roman" panose="02020603050405020304" pitchFamily="18" charset="0"/>
            </a:endParaRPr>
          </a:p>
        </p:txBody>
      </p:sp>
      <p:sp>
        <p:nvSpPr>
          <p:cNvPr id="34" name="文本框 33">
            <a:extLst>
              <a:ext uri="{FF2B5EF4-FFF2-40B4-BE49-F238E27FC236}">
                <a16:creationId xmlns:a16="http://schemas.microsoft.com/office/drawing/2014/main" id="{EC6357BC-79EB-AD1A-51BC-03889E747196}"/>
              </a:ext>
            </a:extLst>
          </p:cNvPr>
          <p:cNvSpPr txBox="1"/>
          <p:nvPr/>
        </p:nvSpPr>
        <p:spPr>
          <a:xfrm>
            <a:off x="1853522" y="1861370"/>
            <a:ext cx="5444114" cy="338554"/>
          </a:xfrm>
          <a:prstGeom prst="rect">
            <a:avLst/>
          </a:prstGeom>
          <a:noFill/>
        </p:spPr>
        <p:txBody>
          <a:bodyPr wrap="square" rtlCol="0">
            <a:spAutoFit/>
          </a:bodyPr>
          <a:lstStyle>
            <a:defPPr>
              <a:defRPr lang="zh-CN"/>
            </a:defPPr>
            <a:lvl1pPr>
              <a:defRPr kumimoji="1" sz="1600" b="1" spc="120">
                <a:solidFill>
                  <a:schemeClr val="tx1">
                    <a:lumMod val="75000"/>
                    <a:lumOff val="25000"/>
                  </a:schemeClr>
                </a:solidFill>
                <a:latin typeface="Microsoft YaHei" panose="020B0503020204020204" pitchFamily="34" charset="-122"/>
                <a:ea typeface="Microsoft YaHei" panose="020B0503020204020204" pitchFamily="34" charset="-122"/>
              </a:defRPr>
            </a:lvl1pPr>
          </a:lstStyle>
          <a:p>
            <a:pPr marL="285750" indent="-285750">
              <a:buSzPct val="70000"/>
              <a:buFont typeface="Wingdings" pitchFamily="2" charset="2"/>
              <a:buChar char="p"/>
            </a:pPr>
            <a:r>
              <a:rPr lang="en-US" altLang="zh-CN" spc="0" dirty="0">
                <a:solidFill>
                  <a:schemeClr val="accent1"/>
                </a:solidFill>
                <a:latin typeface="Times New Roman" panose="02020603050405020304" pitchFamily="18" charset="0"/>
                <a:cs typeface="Times New Roman" panose="02020603050405020304" pitchFamily="18" charset="0"/>
              </a:rPr>
              <a:t>Endeavor Scholarship (Top 5%) </a:t>
            </a:r>
            <a:endParaRPr lang="zh-CN" altLang="en-US" spc="0" dirty="0">
              <a:solidFill>
                <a:schemeClr val="accent1"/>
              </a:solidFill>
              <a:latin typeface="Times New Roman" panose="02020603050405020304" pitchFamily="18" charset="0"/>
              <a:cs typeface="Times New Roman" panose="02020603050405020304" pitchFamily="18" charset="0"/>
            </a:endParaRPr>
          </a:p>
        </p:txBody>
      </p:sp>
      <p:sp>
        <p:nvSpPr>
          <p:cNvPr id="35" name="文本框 34">
            <a:extLst>
              <a:ext uri="{FF2B5EF4-FFF2-40B4-BE49-F238E27FC236}">
                <a16:creationId xmlns:a16="http://schemas.microsoft.com/office/drawing/2014/main" id="{1979720A-34A7-E866-0F5C-E1C535115E92}"/>
              </a:ext>
            </a:extLst>
          </p:cNvPr>
          <p:cNvSpPr txBox="1"/>
          <p:nvPr/>
        </p:nvSpPr>
        <p:spPr>
          <a:xfrm>
            <a:off x="1853521" y="2242474"/>
            <a:ext cx="5444115" cy="338554"/>
          </a:xfrm>
          <a:prstGeom prst="rect">
            <a:avLst/>
          </a:prstGeom>
          <a:noFill/>
        </p:spPr>
        <p:txBody>
          <a:bodyPr wrap="square" rtlCol="0">
            <a:spAutoFit/>
          </a:bodyPr>
          <a:lstStyle>
            <a:defPPr>
              <a:defRPr lang="zh-CN"/>
            </a:defPPr>
            <a:lvl1pPr>
              <a:defRPr kumimoji="1" sz="1600" b="1" spc="120">
                <a:solidFill>
                  <a:schemeClr val="tx1">
                    <a:lumMod val="75000"/>
                    <a:lumOff val="25000"/>
                  </a:schemeClr>
                </a:solidFill>
                <a:latin typeface="Microsoft YaHei" panose="020B0503020204020204" pitchFamily="34" charset="-122"/>
                <a:ea typeface="Microsoft YaHei" panose="020B0503020204020204" pitchFamily="34" charset="-122"/>
              </a:defRPr>
            </a:lvl1pPr>
          </a:lstStyle>
          <a:p>
            <a:pPr marL="285750" indent="-285750">
              <a:buSzPct val="70000"/>
              <a:buFont typeface="Wingdings" pitchFamily="2" charset="2"/>
              <a:buChar char="p"/>
            </a:pPr>
            <a:r>
              <a:rPr lang="en-US" altLang="zh-CN" b="0" spc="0" dirty="0">
                <a:solidFill>
                  <a:schemeClr val="accent1"/>
                </a:solidFill>
                <a:latin typeface="Times New Roman" panose="02020603050405020304" pitchFamily="18" charset="0"/>
                <a:cs typeface="Times New Roman" panose="02020603050405020304" pitchFamily="18" charset="0"/>
              </a:rPr>
              <a:t>Chung-Yao Chao Talent Program Scholarship</a:t>
            </a:r>
            <a:endParaRPr lang="zh-CN" altLang="en-US" b="0" spc="0" dirty="0">
              <a:solidFill>
                <a:schemeClr val="accent1"/>
              </a:solidFill>
              <a:latin typeface="Times New Roman" panose="02020603050405020304" pitchFamily="18" charset="0"/>
              <a:cs typeface="Times New Roman" panose="02020603050405020304" pitchFamily="18" charset="0"/>
            </a:endParaRPr>
          </a:p>
        </p:txBody>
      </p:sp>
      <p:sp>
        <p:nvSpPr>
          <p:cNvPr id="40" name="灯片编号占位符 2">
            <a:extLst>
              <a:ext uri="{FF2B5EF4-FFF2-40B4-BE49-F238E27FC236}">
                <a16:creationId xmlns:a16="http://schemas.microsoft.com/office/drawing/2014/main" id="{EC7648E8-08A7-D328-2B6C-0B43CC61B7F2}"/>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5</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23" name="图形 22">
            <a:extLst>
              <a:ext uri="{FF2B5EF4-FFF2-40B4-BE49-F238E27FC236}">
                <a16:creationId xmlns:a16="http://schemas.microsoft.com/office/drawing/2014/main" id="{784BB6C4-D876-47BD-8814-F35B49FED0A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904307" y="448171"/>
            <a:ext cx="2739132" cy="524515"/>
          </a:xfrm>
          <a:prstGeom prst="rect">
            <a:avLst/>
          </a:prstGeom>
          <a:effectLst/>
        </p:spPr>
      </p:pic>
      <p:sp>
        <p:nvSpPr>
          <p:cNvPr id="4" name="文本框 3">
            <a:extLst>
              <a:ext uri="{FF2B5EF4-FFF2-40B4-BE49-F238E27FC236}">
                <a16:creationId xmlns:a16="http://schemas.microsoft.com/office/drawing/2014/main" id="{A4972D75-DEE3-4043-8023-777637DE9CAC}"/>
              </a:ext>
            </a:extLst>
          </p:cNvPr>
          <p:cNvSpPr txBox="1"/>
          <p:nvPr/>
        </p:nvSpPr>
        <p:spPr>
          <a:xfrm>
            <a:off x="1616633" y="971391"/>
            <a:ext cx="3342121" cy="461665"/>
          </a:xfrm>
          <a:prstGeom prst="rect">
            <a:avLst/>
          </a:prstGeom>
          <a:noFill/>
        </p:spPr>
        <p:txBody>
          <a:bodyPr wrap="square" rtlCol="0">
            <a:spAutoFit/>
          </a:bodyPr>
          <a:lstStyle/>
          <a:p>
            <a:r>
              <a:rPr lang="en-US" altLang="zh-CN" sz="2400" b="1" dirty="0">
                <a:latin typeface="Times New Roman" panose="02020603050405020304" pitchFamily="18" charset="0"/>
                <a:cs typeface="Times New Roman" panose="02020603050405020304" pitchFamily="18" charset="0"/>
              </a:rPr>
              <a:t>Honors</a:t>
            </a:r>
            <a:endParaRPr lang="zh-CN" altLang="en-US" sz="2400" b="1" dirty="0">
              <a:latin typeface="Times New Roman" panose="02020603050405020304" pitchFamily="18" charset="0"/>
              <a:cs typeface="Times New Roman" panose="02020603050405020304" pitchFamily="18" charset="0"/>
            </a:endParaRPr>
          </a:p>
        </p:txBody>
      </p:sp>
      <p:sp>
        <p:nvSpPr>
          <p:cNvPr id="24" name="文本框 23">
            <a:extLst>
              <a:ext uri="{FF2B5EF4-FFF2-40B4-BE49-F238E27FC236}">
                <a16:creationId xmlns:a16="http://schemas.microsoft.com/office/drawing/2014/main" id="{C1ED416F-C4EB-4F87-8318-804160D04C57}"/>
              </a:ext>
            </a:extLst>
          </p:cNvPr>
          <p:cNvSpPr txBox="1"/>
          <p:nvPr/>
        </p:nvSpPr>
        <p:spPr>
          <a:xfrm>
            <a:off x="1808697" y="3066505"/>
            <a:ext cx="8950312" cy="553998"/>
          </a:xfrm>
          <a:prstGeom prst="rect">
            <a:avLst/>
          </a:prstGeom>
          <a:noFill/>
        </p:spPr>
        <p:txBody>
          <a:bodyPr wrap="square" rtlCol="0">
            <a:spAutoFit/>
          </a:bodyPr>
          <a:lstStyle>
            <a:defPPr>
              <a:defRPr lang="zh-CN"/>
            </a:defPPr>
            <a:lvl1pPr>
              <a:defRPr kumimoji="1" sz="1600" b="1" spc="120">
                <a:solidFill>
                  <a:schemeClr val="tx1">
                    <a:lumMod val="75000"/>
                    <a:lumOff val="25000"/>
                  </a:schemeClr>
                </a:solidFill>
                <a:latin typeface="Microsoft YaHei" panose="020B0503020204020204" pitchFamily="34" charset="-122"/>
                <a:ea typeface="Microsoft YaHei" panose="020B0503020204020204" pitchFamily="34" charset="-122"/>
              </a:defRPr>
            </a:lvl1pPr>
          </a:lstStyle>
          <a:p>
            <a:pPr marL="285750" indent="-285750">
              <a:buSzPct val="70000"/>
              <a:buFont typeface="Wingdings" pitchFamily="2" charset="2"/>
              <a:buChar char="p"/>
            </a:pPr>
            <a:r>
              <a:rPr lang="en-US" altLang="zh-CN" i="1" spc="0" dirty="0">
                <a:solidFill>
                  <a:schemeClr val="accent1"/>
                </a:solidFill>
                <a:latin typeface="Times New Roman" panose="02020603050405020304" pitchFamily="18" charset="0"/>
                <a:cs typeface="Times New Roman" panose="02020603050405020304" pitchFamily="18" charset="0"/>
              </a:rPr>
              <a:t>Approaching the intrinsic purity of single photon emitter in atomically thin semiconductor </a:t>
            </a:r>
          </a:p>
          <a:p>
            <a:pPr>
              <a:buSzPct val="70000"/>
            </a:pPr>
            <a:r>
              <a:rPr lang="en-US" altLang="zh-CN" sz="1400" b="0" spc="0" dirty="0">
                <a:solidFill>
                  <a:schemeClr val="accent1"/>
                </a:solidFill>
                <a:latin typeface="Times New Roman" panose="02020603050405020304" pitchFamily="18" charset="0"/>
                <a:cs typeface="Times New Roman" panose="02020603050405020304" pitchFamily="18" charset="0"/>
              </a:rPr>
              <a:t>      Wenjing Wu, </a:t>
            </a:r>
            <a:r>
              <a:rPr lang="en-US" altLang="zh-CN" sz="1400" spc="0" dirty="0">
                <a:solidFill>
                  <a:schemeClr val="accent1"/>
                </a:solidFill>
                <a:latin typeface="Times New Roman" panose="02020603050405020304" pitchFamily="18" charset="0"/>
                <a:cs typeface="Times New Roman" panose="02020603050405020304" pitchFamily="18" charset="0"/>
              </a:rPr>
              <a:t>Zhongqi Xiu</a:t>
            </a:r>
            <a:r>
              <a:rPr lang="en-US" altLang="zh-CN" sz="1400" b="0" spc="0" dirty="0">
                <a:solidFill>
                  <a:schemeClr val="accent1"/>
                </a:solidFill>
                <a:latin typeface="Times New Roman" panose="02020603050405020304" pitchFamily="18" charset="0"/>
                <a:cs typeface="Times New Roman" panose="02020603050405020304" pitchFamily="18" charset="0"/>
              </a:rPr>
              <a:t>, Hangzheng Shen, Song Liu, James C. Hone, Junichiro Kono, Shengxi Huang*. </a:t>
            </a:r>
            <a:endParaRPr lang="zh-CN" altLang="en-US" sz="1400" b="0" spc="0" dirty="0">
              <a:solidFill>
                <a:schemeClr val="accent1"/>
              </a:solidFill>
              <a:latin typeface="Times New Roman" panose="02020603050405020304" pitchFamily="18" charset="0"/>
              <a:cs typeface="Times New Roman" panose="02020603050405020304" pitchFamily="18" charset="0"/>
            </a:endParaRPr>
          </a:p>
        </p:txBody>
      </p:sp>
      <p:sp>
        <p:nvSpPr>
          <p:cNvPr id="41" name="文本框 40">
            <a:extLst>
              <a:ext uri="{FF2B5EF4-FFF2-40B4-BE49-F238E27FC236}">
                <a16:creationId xmlns:a16="http://schemas.microsoft.com/office/drawing/2014/main" id="{1FF8C3AF-F6D7-4F72-8D58-FCB04118781E}"/>
              </a:ext>
            </a:extLst>
          </p:cNvPr>
          <p:cNvSpPr txBox="1"/>
          <p:nvPr/>
        </p:nvSpPr>
        <p:spPr>
          <a:xfrm>
            <a:off x="1616633" y="2604840"/>
            <a:ext cx="3342121" cy="461665"/>
          </a:xfrm>
          <a:prstGeom prst="rect">
            <a:avLst/>
          </a:prstGeom>
          <a:noFill/>
        </p:spPr>
        <p:txBody>
          <a:bodyPr wrap="square" rtlCol="0">
            <a:spAutoFit/>
          </a:bodyPr>
          <a:lstStyle/>
          <a:p>
            <a:r>
              <a:rPr lang="en-US" altLang="zh-CN" sz="2400" b="1" dirty="0">
                <a:latin typeface="Times New Roman" panose="02020603050405020304" pitchFamily="18" charset="0"/>
                <a:cs typeface="Times New Roman" panose="02020603050405020304" pitchFamily="18" charset="0"/>
              </a:rPr>
              <a:t>Publication</a:t>
            </a:r>
            <a:endParaRPr lang="zh-CN" altLang="en-US" sz="2400" b="1" dirty="0">
              <a:latin typeface="Times New Roman" panose="02020603050405020304" pitchFamily="18" charset="0"/>
              <a:cs typeface="Times New Roman" panose="02020603050405020304" pitchFamily="18" charset="0"/>
            </a:endParaRPr>
          </a:p>
        </p:txBody>
      </p:sp>
      <p:sp>
        <p:nvSpPr>
          <p:cNvPr id="42" name="文本框 41">
            <a:extLst>
              <a:ext uri="{FF2B5EF4-FFF2-40B4-BE49-F238E27FC236}">
                <a16:creationId xmlns:a16="http://schemas.microsoft.com/office/drawing/2014/main" id="{27EF58ED-E21C-4928-8094-D0D5CA4E69F0}"/>
              </a:ext>
            </a:extLst>
          </p:cNvPr>
          <p:cNvSpPr txBox="1"/>
          <p:nvPr/>
        </p:nvSpPr>
        <p:spPr>
          <a:xfrm>
            <a:off x="1808697" y="4190665"/>
            <a:ext cx="8065160" cy="584775"/>
          </a:xfrm>
          <a:prstGeom prst="rect">
            <a:avLst/>
          </a:prstGeom>
          <a:noFill/>
        </p:spPr>
        <p:txBody>
          <a:bodyPr wrap="square" rtlCol="0">
            <a:spAutoFit/>
          </a:bodyPr>
          <a:lstStyle>
            <a:defPPr>
              <a:defRPr lang="zh-CN"/>
            </a:defPPr>
            <a:lvl1pPr>
              <a:defRPr kumimoji="1" sz="1600" b="1" spc="120">
                <a:solidFill>
                  <a:schemeClr val="tx1">
                    <a:lumMod val="75000"/>
                    <a:lumOff val="25000"/>
                  </a:schemeClr>
                </a:solidFill>
                <a:latin typeface="Microsoft YaHei" panose="020B0503020204020204" pitchFamily="34" charset="-122"/>
                <a:ea typeface="Microsoft YaHei" panose="020B0503020204020204" pitchFamily="34" charset="-122"/>
              </a:defRPr>
            </a:lvl1pPr>
          </a:lstStyle>
          <a:p>
            <a:pPr marL="285750" indent="-285750">
              <a:buSzPct val="70000"/>
              <a:buFont typeface="Wingdings" pitchFamily="2" charset="2"/>
              <a:buChar char="p"/>
            </a:pPr>
            <a:r>
              <a:rPr lang="en-US" altLang="zh-CN" spc="0" dirty="0">
                <a:solidFill>
                  <a:schemeClr val="accent1"/>
                </a:solidFill>
                <a:latin typeface="Times New Roman" panose="02020603050405020304" pitchFamily="18" charset="0"/>
                <a:cs typeface="Times New Roman" panose="02020603050405020304" pitchFamily="18" charset="0"/>
              </a:rPr>
              <a:t>Optics B (Fall 2023)</a:t>
            </a:r>
            <a:r>
              <a:rPr lang="en-US" altLang="zh-CN" b="0" spc="0" dirty="0">
                <a:solidFill>
                  <a:schemeClr val="accent1"/>
                </a:solidFill>
                <a:latin typeface="Times New Roman" panose="02020603050405020304" pitchFamily="18" charset="0"/>
                <a:cs typeface="Times New Roman" panose="02020603050405020304" pitchFamily="18" charset="0"/>
              </a:rPr>
              <a:t>      </a:t>
            </a:r>
          </a:p>
          <a:p>
            <a:pPr>
              <a:buSzPct val="70000"/>
            </a:pPr>
            <a:r>
              <a:rPr lang="en-US" altLang="zh-CN" b="0" spc="0" dirty="0">
                <a:solidFill>
                  <a:schemeClr val="accent1"/>
                </a:solidFill>
                <a:latin typeface="Times New Roman" panose="02020603050405020304" pitchFamily="18" charset="0"/>
                <a:cs typeface="Times New Roman" panose="02020603050405020304" pitchFamily="18" charset="0"/>
              </a:rPr>
              <a:t>      Instructor: Prof. Zheng Xi ; Credit 3 ; Class: 58 juniors ; </a:t>
            </a:r>
          </a:p>
        </p:txBody>
      </p:sp>
      <p:sp>
        <p:nvSpPr>
          <p:cNvPr id="43" name="文本框 42">
            <a:extLst>
              <a:ext uri="{FF2B5EF4-FFF2-40B4-BE49-F238E27FC236}">
                <a16:creationId xmlns:a16="http://schemas.microsoft.com/office/drawing/2014/main" id="{DFA6702A-C2C5-41D5-A021-F2945607DF13}"/>
              </a:ext>
            </a:extLst>
          </p:cNvPr>
          <p:cNvSpPr txBox="1"/>
          <p:nvPr/>
        </p:nvSpPr>
        <p:spPr>
          <a:xfrm>
            <a:off x="1616633" y="3729000"/>
            <a:ext cx="3342121" cy="461665"/>
          </a:xfrm>
          <a:prstGeom prst="rect">
            <a:avLst/>
          </a:prstGeom>
          <a:noFill/>
        </p:spPr>
        <p:txBody>
          <a:bodyPr wrap="square" rtlCol="0">
            <a:spAutoFit/>
          </a:bodyPr>
          <a:lstStyle/>
          <a:p>
            <a:r>
              <a:rPr lang="en-US" altLang="zh-CN" sz="2400" b="1" dirty="0">
                <a:latin typeface="Times New Roman" panose="02020603050405020304" pitchFamily="18" charset="0"/>
                <a:cs typeface="Times New Roman" panose="02020603050405020304" pitchFamily="18" charset="0"/>
              </a:rPr>
              <a:t>Teaching assistant</a:t>
            </a:r>
            <a:endParaRPr lang="zh-CN" altLang="en-US" sz="2400" b="1" dirty="0">
              <a:latin typeface="Times New Roman" panose="02020603050405020304" pitchFamily="18" charset="0"/>
              <a:cs typeface="Times New Roman" panose="02020603050405020304" pitchFamily="18" charset="0"/>
            </a:endParaRPr>
          </a:p>
        </p:txBody>
      </p:sp>
      <p:sp>
        <p:nvSpPr>
          <p:cNvPr id="44" name="文本框 43">
            <a:extLst>
              <a:ext uri="{FF2B5EF4-FFF2-40B4-BE49-F238E27FC236}">
                <a16:creationId xmlns:a16="http://schemas.microsoft.com/office/drawing/2014/main" id="{C223B58C-FA54-4879-8180-423B3210BAB0}"/>
              </a:ext>
            </a:extLst>
          </p:cNvPr>
          <p:cNvSpPr txBox="1"/>
          <p:nvPr/>
        </p:nvSpPr>
        <p:spPr>
          <a:xfrm>
            <a:off x="1853521" y="5305770"/>
            <a:ext cx="5818551" cy="338554"/>
          </a:xfrm>
          <a:prstGeom prst="rect">
            <a:avLst/>
          </a:prstGeom>
          <a:noFill/>
        </p:spPr>
        <p:txBody>
          <a:bodyPr wrap="square" rtlCol="0">
            <a:spAutoFit/>
          </a:bodyPr>
          <a:lstStyle>
            <a:defPPr>
              <a:defRPr lang="zh-CN"/>
            </a:defPPr>
            <a:lvl1pPr>
              <a:defRPr kumimoji="1" sz="1600" b="1" spc="120">
                <a:solidFill>
                  <a:schemeClr val="tx1">
                    <a:lumMod val="75000"/>
                    <a:lumOff val="25000"/>
                  </a:schemeClr>
                </a:solidFill>
                <a:latin typeface="Microsoft YaHei" panose="020B0503020204020204" pitchFamily="34" charset="-122"/>
                <a:ea typeface="Microsoft YaHei" panose="020B0503020204020204" pitchFamily="34" charset="-122"/>
              </a:defRPr>
            </a:lvl1pPr>
          </a:lstStyle>
          <a:p>
            <a:pPr marL="285750" indent="-285750">
              <a:buSzPct val="70000"/>
              <a:buFont typeface="Wingdings" pitchFamily="2" charset="2"/>
              <a:buChar char="p"/>
            </a:pPr>
            <a:r>
              <a:rPr lang="en-US" altLang="zh-CN" spc="0" dirty="0">
                <a:solidFill>
                  <a:schemeClr val="accent1"/>
                </a:solidFill>
                <a:latin typeface="Times New Roman" panose="02020603050405020304" pitchFamily="18" charset="0"/>
                <a:cs typeface="Times New Roman" panose="02020603050405020304" pitchFamily="18" charset="0"/>
              </a:rPr>
              <a:t>Programming Languages: </a:t>
            </a:r>
            <a:r>
              <a:rPr lang="en-US" altLang="zh-CN" b="0" spc="0" dirty="0">
                <a:solidFill>
                  <a:schemeClr val="accent1"/>
                </a:solidFill>
                <a:latin typeface="Times New Roman" panose="02020603050405020304" pitchFamily="18" charset="0"/>
                <a:cs typeface="Times New Roman" panose="02020603050405020304" pitchFamily="18" charset="0"/>
              </a:rPr>
              <a:t>Python, C/C++, HTML/CSS</a:t>
            </a:r>
            <a:endParaRPr lang="zh-CN" altLang="en-US" b="0" spc="0" dirty="0">
              <a:solidFill>
                <a:schemeClr val="accent1"/>
              </a:solidFill>
              <a:latin typeface="Times New Roman" panose="02020603050405020304" pitchFamily="18" charset="0"/>
              <a:cs typeface="Times New Roman" panose="02020603050405020304" pitchFamily="18" charset="0"/>
            </a:endParaRPr>
          </a:p>
        </p:txBody>
      </p:sp>
      <p:sp>
        <p:nvSpPr>
          <p:cNvPr id="45" name="文本框 44">
            <a:extLst>
              <a:ext uri="{FF2B5EF4-FFF2-40B4-BE49-F238E27FC236}">
                <a16:creationId xmlns:a16="http://schemas.microsoft.com/office/drawing/2014/main" id="{1D0BFDDE-798B-41CA-8D56-4BF12BB38127}"/>
              </a:ext>
            </a:extLst>
          </p:cNvPr>
          <p:cNvSpPr txBox="1"/>
          <p:nvPr/>
        </p:nvSpPr>
        <p:spPr>
          <a:xfrm>
            <a:off x="1853522" y="5686873"/>
            <a:ext cx="8563466" cy="338554"/>
          </a:xfrm>
          <a:prstGeom prst="rect">
            <a:avLst/>
          </a:prstGeom>
          <a:noFill/>
        </p:spPr>
        <p:txBody>
          <a:bodyPr wrap="square" rtlCol="0">
            <a:spAutoFit/>
          </a:bodyPr>
          <a:lstStyle>
            <a:defPPr>
              <a:defRPr lang="zh-CN"/>
            </a:defPPr>
            <a:lvl1pPr>
              <a:defRPr kumimoji="1" sz="1600" b="1" spc="120">
                <a:solidFill>
                  <a:schemeClr val="tx1">
                    <a:lumMod val="75000"/>
                    <a:lumOff val="25000"/>
                  </a:schemeClr>
                </a:solidFill>
                <a:latin typeface="Microsoft YaHei" panose="020B0503020204020204" pitchFamily="34" charset="-122"/>
                <a:ea typeface="Microsoft YaHei" panose="020B0503020204020204" pitchFamily="34" charset="-122"/>
              </a:defRPr>
            </a:lvl1pPr>
          </a:lstStyle>
          <a:p>
            <a:pPr marL="285750" indent="-285750">
              <a:buSzPct val="70000"/>
              <a:buFont typeface="Wingdings" pitchFamily="2" charset="2"/>
              <a:buChar char="p"/>
            </a:pPr>
            <a:r>
              <a:rPr lang="en-US" altLang="zh-CN" spc="0" dirty="0">
                <a:solidFill>
                  <a:schemeClr val="accent1"/>
                </a:solidFill>
                <a:latin typeface="Times New Roman" panose="02020603050405020304" pitchFamily="18" charset="0"/>
                <a:cs typeface="Times New Roman" panose="02020603050405020304" pitchFamily="18" charset="0"/>
              </a:rPr>
              <a:t>Frameworks and Software: </a:t>
            </a:r>
            <a:r>
              <a:rPr lang="en-US" altLang="zh-CN" b="0" spc="0" dirty="0">
                <a:solidFill>
                  <a:schemeClr val="accent1"/>
                </a:solidFill>
                <a:latin typeface="Times New Roman" panose="02020603050405020304" pitchFamily="18" charset="0"/>
                <a:cs typeface="Times New Roman" panose="02020603050405020304" pitchFamily="18" charset="0"/>
              </a:rPr>
              <a:t>Anaconda, MATLAB, Solidworks, LabVIEW, Keil, COMSOL</a:t>
            </a:r>
            <a:endParaRPr lang="zh-CN" altLang="en-US" b="0" spc="0" dirty="0">
              <a:solidFill>
                <a:schemeClr val="accent1"/>
              </a:solidFill>
              <a:latin typeface="Times New Roman" panose="02020603050405020304" pitchFamily="18" charset="0"/>
              <a:cs typeface="Times New Roman" panose="02020603050405020304" pitchFamily="18" charset="0"/>
            </a:endParaRPr>
          </a:p>
        </p:txBody>
      </p:sp>
      <p:sp>
        <p:nvSpPr>
          <p:cNvPr id="47" name="文本框 46">
            <a:extLst>
              <a:ext uri="{FF2B5EF4-FFF2-40B4-BE49-F238E27FC236}">
                <a16:creationId xmlns:a16="http://schemas.microsoft.com/office/drawing/2014/main" id="{F0F4100C-7251-4EFA-815C-47474307FF96}"/>
              </a:ext>
            </a:extLst>
          </p:cNvPr>
          <p:cNvSpPr txBox="1"/>
          <p:nvPr/>
        </p:nvSpPr>
        <p:spPr>
          <a:xfrm>
            <a:off x="1616633" y="4844105"/>
            <a:ext cx="3342121" cy="461665"/>
          </a:xfrm>
          <a:prstGeom prst="rect">
            <a:avLst/>
          </a:prstGeom>
          <a:noFill/>
        </p:spPr>
        <p:txBody>
          <a:bodyPr wrap="square" rtlCol="0">
            <a:spAutoFit/>
          </a:bodyPr>
          <a:lstStyle/>
          <a:p>
            <a:r>
              <a:rPr lang="en-US" altLang="zh-CN" sz="2400" b="1" dirty="0">
                <a:latin typeface="Times New Roman" panose="02020603050405020304" pitchFamily="18" charset="0"/>
                <a:cs typeface="Times New Roman" panose="02020603050405020304" pitchFamily="18" charset="0"/>
              </a:rPr>
              <a:t>Skills</a:t>
            </a:r>
            <a:endParaRPr lang="zh-CN" altLang="en-US" sz="2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20193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线连接符 5">
            <a:extLst>
              <a:ext uri="{FF2B5EF4-FFF2-40B4-BE49-F238E27FC236}">
                <a16:creationId xmlns:a16="http://schemas.microsoft.com/office/drawing/2014/main" id="{D46F974C-E8AD-189F-B40A-D519DE8D4B1B}"/>
              </a:ext>
            </a:extLst>
          </p:cNvPr>
          <p:cNvCxnSpPr>
            <a:cxnSpLocks/>
          </p:cNvCxnSpPr>
          <p:nvPr/>
        </p:nvCxnSpPr>
        <p:spPr>
          <a:xfrm>
            <a:off x="2579572" y="2446301"/>
            <a:ext cx="0" cy="1965397"/>
          </a:xfrm>
          <a:prstGeom prst="line">
            <a:avLst/>
          </a:prstGeom>
          <a:ln w="28575">
            <a:solidFill>
              <a:schemeClr val="accent1">
                <a:alpha val="67000"/>
              </a:schemeClr>
            </a:solidFill>
          </a:ln>
        </p:spPr>
        <p:style>
          <a:lnRef idx="1">
            <a:schemeClr val="accent1"/>
          </a:lnRef>
          <a:fillRef idx="0">
            <a:schemeClr val="accent1"/>
          </a:fillRef>
          <a:effectRef idx="0">
            <a:schemeClr val="accent1"/>
          </a:effectRef>
          <a:fontRef idx="minor">
            <a:schemeClr val="tx1"/>
          </a:fontRef>
        </p:style>
      </p:cxnSp>
      <p:sp>
        <p:nvSpPr>
          <p:cNvPr id="10" name="文本框 9">
            <a:extLst>
              <a:ext uri="{FF2B5EF4-FFF2-40B4-BE49-F238E27FC236}">
                <a16:creationId xmlns:a16="http://schemas.microsoft.com/office/drawing/2014/main" id="{EFC64521-B1CA-DCB4-2EDB-4FD95993F9F9}"/>
              </a:ext>
            </a:extLst>
          </p:cNvPr>
          <p:cNvSpPr txBox="1"/>
          <p:nvPr/>
        </p:nvSpPr>
        <p:spPr>
          <a:xfrm>
            <a:off x="3254132" y="3584231"/>
            <a:ext cx="8292417" cy="646331"/>
          </a:xfrm>
          <a:prstGeom prst="rect">
            <a:avLst/>
          </a:prstGeom>
          <a:noFill/>
        </p:spPr>
        <p:txBody>
          <a:bodyPr wrap="square" rtlCol="0">
            <a:spAutoFit/>
          </a:bodyPr>
          <a:lstStyle/>
          <a:p>
            <a:r>
              <a:rPr kumimoji="1" lang="en" altLang="zh-CN" sz="3600" b="1"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rPr>
              <a:t>Research Experience And Results</a:t>
            </a:r>
          </a:p>
        </p:txBody>
      </p:sp>
      <p:sp>
        <p:nvSpPr>
          <p:cNvPr id="13" name="文本框 12">
            <a:extLst>
              <a:ext uri="{FF2B5EF4-FFF2-40B4-BE49-F238E27FC236}">
                <a16:creationId xmlns:a16="http://schemas.microsoft.com/office/drawing/2014/main" id="{4FD3D361-6CCE-C95A-04EF-08EBB11843E5}"/>
              </a:ext>
            </a:extLst>
          </p:cNvPr>
          <p:cNvSpPr txBox="1"/>
          <p:nvPr/>
        </p:nvSpPr>
        <p:spPr>
          <a:xfrm>
            <a:off x="3254132" y="2597566"/>
            <a:ext cx="6098582" cy="769441"/>
          </a:xfrm>
          <a:prstGeom prst="rect">
            <a:avLst/>
          </a:prstGeom>
          <a:noFill/>
        </p:spPr>
        <p:txBody>
          <a:bodyPr wrap="square">
            <a:spAutoFit/>
          </a:bodyPr>
          <a:lstStyle/>
          <a:p>
            <a:r>
              <a:rPr kumimoji="1" lang="en-US" altLang="zh-CN" sz="4400" b="1" dirty="0">
                <a:solidFill>
                  <a:schemeClr val="accent1">
                    <a:lumMod val="75000"/>
                    <a:lumOff val="25000"/>
                  </a:schemeClr>
                </a:solidFill>
                <a:latin typeface="Times New Roman" panose="02020603050405020304" pitchFamily="18" charset="0"/>
                <a:ea typeface="Microsoft YaHei" panose="020B0503020204020204" pitchFamily="34" charset="-122"/>
                <a:cs typeface="Times New Roman" panose="02020603050405020304" pitchFamily="18" charset="0"/>
              </a:rPr>
              <a:t>02. </a:t>
            </a:r>
            <a:endParaRPr lang="zh-CN" altLang="en-US" sz="4400" dirty="0">
              <a:solidFill>
                <a:schemeClr val="accent1">
                  <a:lumMod val="75000"/>
                  <a:lumOff val="25000"/>
                </a:schemeClr>
              </a:solidFill>
            </a:endParaRPr>
          </a:p>
        </p:txBody>
      </p:sp>
      <p:sp>
        <p:nvSpPr>
          <p:cNvPr id="2" name="灯片编号占位符 2">
            <a:extLst>
              <a:ext uri="{FF2B5EF4-FFF2-40B4-BE49-F238E27FC236}">
                <a16:creationId xmlns:a16="http://schemas.microsoft.com/office/drawing/2014/main" id="{DDB26360-3B67-F407-B358-7CF8200290D2}"/>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6</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8" name="图形 7">
            <a:extLst>
              <a:ext uri="{FF2B5EF4-FFF2-40B4-BE49-F238E27FC236}">
                <a16:creationId xmlns:a16="http://schemas.microsoft.com/office/drawing/2014/main" id="{9CF631BC-0564-4648-9038-6E27184AE6F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904307" y="448171"/>
            <a:ext cx="2739132" cy="524515"/>
          </a:xfrm>
          <a:prstGeom prst="rect">
            <a:avLst/>
          </a:prstGeom>
          <a:effectLst/>
        </p:spPr>
      </p:pic>
    </p:spTree>
    <p:extLst>
      <p:ext uri="{BB962C8B-B14F-4D97-AF65-F5344CB8AC3E}">
        <p14:creationId xmlns:p14="http://schemas.microsoft.com/office/powerpoint/2010/main" val="238467684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C88FED64-DE2E-19D3-E491-6E119327923A}"/>
              </a:ext>
            </a:extLst>
          </p:cNvPr>
          <p:cNvSpPr/>
          <p:nvPr/>
        </p:nvSpPr>
        <p:spPr>
          <a:xfrm>
            <a:off x="1" y="437614"/>
            <a:ext cx="371628" cy="472702"/>
          </a:xfrm>
          <a:prstGeom prst="rect">
            <a:avLst/>
          </a:prstGeom>
          <a:solidFill>
            <a:srgbClr val="034E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文本框 6">
            <a:extLst>
              <a:ext uri="{FF2B5EF4-FFF2-40B4-BE49-F238E27FC236}">
                <a16:creationId xmlns:a16="http://schemas.microsoft.com/office/drawing/2014/main" id="{20876B98-D167-E2D4-B69B-C9BE8F60EED4}"/>
              </a:ext>
            </a:extLst>
          </p:cNvPr>
          <p:cNvSpPr txBox="1"/>
          <p:nvPr/>
        </p:nvSpPr>
        <p:spPr>
          <a:xfrm>
            <a:off x="548561" y="448171"/>
            <a:ext cx="6109138" cy="523220"/>
          </a:xfrm>
          <a:prstGeom prst="rect">
            <a:avLst/>
          </a:prstGeom>
          <a:noFill/>
        </p:spPr>
        <p:txBody>
          <a:bodyPr wrap="square">
            <a:spAutoFit/>
          </a:bodyPr>
          <a:lstStyle/>
          <a:p>
            <a:pPr>
              <a:buSzPct val="85000"/>
            </a:pPr>
            <a:r>
              <a:rPr kumimoji="1" lang="en" altLang="zh-CN" sz="28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rPr>
              <a:t>Research Experience</a:t>
            </a:r>
          </a:p>
        </p:txBody>
      </p:sp>
      <p:sp>
        <p:nvSpPr>
          <p:cNvPr id="10" name="文本框 9">
            <a:extLst>
              <a:ext uri="{FF2B5EF4-FFF2-40B4-BE49-F238E27FC236}">
                <a16:creationId xmlns:a16="http://schemas.microsoft.com/office/drawing/2014/main" id="{C732F8A4-71AE-AC42-5409-D0076E2253A6}"/>
              </a:ext>
            </a:extLst>
          </p:cNvPr>
          <p:cNvSpPr txBox="1"/>
          <p:nvPr/>
        </p:nvSpPr>
        <p:spPr>
          <a:xfrm>
            <a:off x="129604" y="1759974"/>
            <a:ext cx="2386240" cy="369332"/>
          </a:xfrm>
          <a:prstGeom prst="rect">
            <a:avLst/>
          </a:prstGeom>
          <a:noFill/>
        </p:spPr>
        <p:txBody>
          <a:bodyPr wrap="square" rtlCol="0">
            <a:spAutoFit/>
          </a:bodyPr>
          <a:lstStyle/>
          <a:p>
            <a:pPr algn="ctr"/>
            <a:r>
              <a:rPr kumimoji="1" lang="en-US" altLang="zh-CN" b="1" dirty="0">
                <a:solidFill>
                  <a:schemeClr val="accent1"/>
                </a:solidFill>
                <a:latin typeface="Times New Roman" panose="02020603050405020304" pitchFamily="18" charset="0"/>
                <a:cs typeface="Times New Roman" panose="02020603050405020304" pitchFamily="18" charset="0"/>
              </a:rPr>
              <a:t>2022.09</a:t>
            </a:r>
            <a:r>
              <a:rPr kumimoji="1" lang="zh-CN" altLang="en-US" b="1" dirty="0">
                <a:solidFill>
                  <a:schemeClr val="accent1"/>
                </a:solidFill>
                <a:latin typeface="Times New Roman" panose="02020603050405020304" pitchFamily="18" charset="0"/>
                <a:cs typeface="Times New Roman" panose="02020603050405020304" pitchFamily="18" charset="0"/>
              </a:rPr>
              <a:t>～</a:t>
            </a:r>
            <a:r>
              <a:rPr kumimoji="1" lang="en-US" altLang="zh-CN" b="1" dirty="0">
                <a:solidFill>
                  <a:schemeClr val="accent1"/>
                </a:solidFill>
                <a:latin typeface="Times New Roman" panose="02020603050405020304" pitchFamily="18" charset="0"/>
                <a:cs typeface="Times New Roman" panose="02020603050405020304" pitchFamily="18" charset="0"/>
              </a:rPr>
              <a:t>2024.06</a:t>
            </a:r>
            <a:endParaRPr kumimoji="1" lang="zh-CN" altLang="en-US" b="1" dirty="0">
              <a:solidFill>
                <a:schemeClr val="accent1"/>
              </a:solidFill>
              <a:latin typeface="Times New Roman" panose="02020603050405020304" pitchFamily="18" charset="0"/>
              <a:cs typeface="Times New Roman" panose="02020603050405020304" pitchFamily="18" charset="0"/>
            </a:endParaRPr>
          </a:p>
        </p:txBody>
      </p:sp>
      <p:sp>
        <p:nvSpPr>
          <p:cNvPr id="12" name="文本框 11">
            <a:extLst>
              <a:ext uri="{FF2B5EF4-FFF2-40B4-BE49-F238E27FC236}">
                <a16:creationId xmlns:a16="http://schemas.microsoft.com/office/drawing/2014/main" id="{9F30A07E-AFB2-55DB-286F-73BA1228F33C}"/>
              </a:ext>
            </a:extLst>
          </p:cNvPr>
          <p:cNvSpPr txBox="1"/>
          <p:nvPr/>
        </p:nvSpPr>
        <p:spPr>
          <a:xfrm>
            <a:off x="3028577" y="1416451"/>
            <a:ext cx="6994446" cy="369332"/>
          </a:xfrm>
          <a:prstGeom prst="rect">
            <a:avLst/>
          </a:prstGeom>
          <a:noFill/>
        </p:spPr>
        <p:txBody>
          <a:bodyPr wrap="square" rtlCol="0">
            <a:spAutoFit/>
          </a:bodyPr>
          <a:lstStyle/>
          <a:p>
            <a:pPr algn="l"/>
            <a:r>
              <a:rPr lang="en-US" altLang="zh-CN" b="1" i="0" dirty="0">
                <a:effectLst/>
                <a:latin typeface="Times New Roman" panose="02020603050405020304" pitchFamily="18" charset="0"/>
                <a:cs typeface="Times New Roman" panose="02020603050405020304" pitchFamily="18" charset="0"/>
              </a:rPr>
              <a:t>Single atom trapping based on movable optical lattices</a:t>
            </a:r>
          </a:p>
        </p:txBody>
      </p:sp>
      <p:sp>
        <p:nvSpPr>
          <p:cNvPr id="14" name="文本框 13">
            <a:extLst>
              <a:ext uri="{FF2B5EF4-FFF2-40B4-BE49-F238E27FC236}">
                <a16:creationId xmlns:a16="http://schemas.microsoft.com/office/drawing/2014/main" id="{96F28126-6847-CF81-B0B6-F46BFD2F3AAD}"/>
              </a:ext>
            </a:extLst>
          </p:cNvPr>
          <p:cNvSpPr txBox="1"/>
          <p:nvPr/>
        </p:nvSpPr>
        <p:spPr>
          <a:xfrm>
            <a:off x="-2" y="5383039"/>
            <a:ext cx="2734635" cy="369332"/>
          </a:xfrm>
          <a:prstGeom prst="rect">
            <a:avLst/>
          </a:prstGeom>
          <a:noFill/>
        </p:spPr>
        <p:txBody>
          <a:bodyPr wrap="square" rtlCol="0">
            <a:spAutoFit/>
          </a:bodyPr>
          <a:lstStyle/>
          <a:p>
            <a:pPr algn="ctr"/>
            <a:r>
              <a:rPr kumimoji="1" lang="en-US" altLang="zh-CN" b="1" dirty="0">
                <a:solidFill>
                  <a:schemeClr val="accent1"/>
                </a:solidFill>
                <a:latin typeface="Times New Roman" panose="02020603050405020304" pitchFamily="18" charset="0"/>
                <a:cs typeface="Times New Roman" panose="02020603050405020304" pitchFamily="18" charset="0"/>
              </a:rPr>
              <a:t>2024.07</a:t>
            </a:r>
            <a:r>
              <a:rPr kumimoji="1" lang="zh-CN" altLang="en-US" b="1" dirty="0">
                <a:solidFill>
                  <a:schemeClr val="accent1"/>
                </a:solidFill>
                <a:latin typeface="Times New Roman" panose="02020603050405020304" pitchFamily="18" charset="0"/>
                <a:cs typeface="Times New Roman" panose="02020603050405020304" pitchFamily="18" charset="0"/>
              </a:rPr>
              <a:t>～</a:t>
            </a:r>
            <a:r>
              <a:rPr kumimoji="1" lang="en-US" altLang="zh-CN" b="1" dirty="0">
                <a:solidFill>
                  <a:schemeClr val="accent1"/>
                </a:solidFill>
                <a:latin typeface="Times New Roman" panose="02020603050405020304" pitchFamily="18" charset="0"/>
                <a:cs typeface="Times New Roman" panose="02020603050405020304" pitchFamily="18" charset="0"/>
              </a:rPr>
              <a:t>Present</a:t>
            </a:r>
            <a:endParaRPr kumimoji="1" lang="zh-CN" altLang="en-US" b="1" dirty="0">
              <a:solidFill>
                <a:schemeClr val="accent1"/>
              </a:solidFill>
              <a:latin typeface="Times New Roman" panose="02020603050405020304" pitchFamily="18" charset="0"/>
              <a:cs typeface="Times New Roman" panose="02020603050405020304" pitchFamily="18" charset="0"/>
            </a:endParaRPr>
          </a:p>
        </p:txBody>
      </p:sp>
      <p:grpSp>
        <p:nvGrpSpPr>
          <p:cNvPr id="6" name="组合 5">
            <a:extLst>
              <a:ext uri="{FF2B5EF4-FFF2-40B4-BE49-F238E27FC236}">
                <a16:creationId xmlns:a16="http://schemas.microsoft.com/office/drawing/2014/main" id="{95D16356-E0A3-4823-8915-A6EFF118A37C}"/>
              </a:ext>
            </a:extLst>
          </p:cNvPr>
          <p:cNvGrpSpPr/>
          <p:nvPr/>
        </p:nvGrpSpPr>
        <p:grpSpPr>
          <a:xfrm rot="5400000">
            <a:off x="-252945" y="3810966"/>
            <a:ext cx="5384049" cy="164796"/>
            <a:chOff x="1152448" y="3823469"/>
            <a:chExt cx="9887105" cy="286666"/>
          </a:xfrm>
        </p:grpSpPr>
        <p:cxnSp>
          <p:nvCxnSpPr>
            <p:cNvPr id="8" name="直线箭头连接符 7">
              <a:extLst>
                <a:ext uri="{FF2B5EF4-FFF2-40B4-BE49-F238E27FC236}">
                  <a16:creationId xmlns:a16="http://schemas.microsoft.com/office/drawing/2014/main" id="{747E60DF-BB49-EE44-EE64-D5B1D1459928}"/>
                </a:ext>
              </a:extLst>
            </p:cNvPr>
            <p:cNvCxnSpPr>
              <a:cxnSpLocks/>
            </p:cNvCxnSpPr>
            <p:nvPr/>
          </p:nvCxnSpPr>
          <p:spPr>
            <a:xfrm>
              <a:off x="1152448" y="3966802"/>
              <a:ext cx="9887105" cy="0"/>
            </a:xfrm>
            <a:prstGeom prst="straightConnector1">
              <a:avLst/>
            </a:prstGeom>
            <a:ln w="31750">
              <a:prstDash val="sysDash"/>
              <a:tailEnd type="arrow"/>
            </a:ln>
          </p:spPr>
          <p:style>
            <a:lnRef idx="1">
              <a:schemeClr val="accent1"/>
            </a:lnRef>
            <a:fillRef idx="0">
              <a:schemeClr val="accent1"/>
            </a:fillRef>
            <a:effectRef idx="0">
              <a:schemeClr val="accent1"/>
            </a:effectRef>
            <a:fontRef idx="minor">
              <a:schemeClr val="tx1"/>
            </a:fontRef>
          </p:style>
        </p:cxnSp>
        <p:sp>
          <p:nvSpPr>
            <p:cNvPr id="9" name="椭圆 8">
              <a:extLst>
                <a:ext uri="{FF2B5EF4-FFF2-40B4-BE49-F238E27FC236}">
                  <a16:creationId xmlns:a16="http://schemas.microsoft.com/office/drawing/2014/main" id="{59A99170-B797-93C7-39FF-5523A4846F25}"/>
                </a:ext>
              </a:extLst>
            </p:cNvPr>
            <p:cNvSpPr/>
            <p:nvPr/>
          </p:nvSpPr>
          <p:spPr>
            <a:xfrm>
              <a:off x="2381508" y="3823469"/>
              <a:ext cx="286666" cy="286666"/>
            </a:xfrm>
            <a:prstGeom prst="ellipse">
              <a:avLst/>
            </a:prstGeom>
            <a:solidFill>
              <a:schemeClr val="bg1"/>
            </a:solidFill>
            <a:ln w="22225">
              <a:solidFill>
                <a:schemeClr val="accent1"/>
              </a:solidFill>
            </a:ln>
            <a:effectLst>
              <a:outerShdw blurRad="277994" algn="ctr" rotWithShape="0">
                <a:schemeClr val="accent1">
                  <a:alpha val="1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Times New Roman" panose="02020603050405020304" pitchFamily="18" charset="0"/>
                <a:cs typeface="Times New Roman" panose="02020603050405020304" pitchFamily="18" charset="0"/>
              </a:endParaRPr>
            </a:p>
          </p:txBody>
        </p:sp>
        <p:sp>
          <p:nvSpPr>
            <p:cNvPr id="13" name="椭圆 12">
              <a:extLst>
                <a:ext uri="{FF2B5EF4-FFF2-40B4-BE49-F238E27FC236}">
                  <a16:creationId xmlns:a16="http://schemas.microsoft.com/office/drawing/2014/main" id="{F73AF527-4045-ED3E-4DB9-5FE5ABD22894}"/>
                </a:ext>
              </a:extLst>
            </p:cNvPr>
            <p:cNvSpPr/>
            <p:nvPr/>
          </p:nvSpPr>
          <p:spPr>
            <a:xfrm>
              <a:off x="9027377" y="3823469"/>
              <a:ext cx="286666" cy="286666"/>
            </a:xfrm>
            <a:prstGeom prst="ellipse">
              <a:avLst/>
            </a:prstGeom>
            <a:solidFill>
              <a:schemeClr val="bg1"/>
            </a:solidFill>
            <a:ln w="22225">
              <a:solidFill>
                <a:schemeClr val="accent1"/>
              </a:solidFill>
            </a:ln>
            <a:effectLst>
              <a:outerShdw blurRad="277994" algn="ctr" rotWithShape="0">
                <a:schemeClr val="accent1">
                  <a:alpha val="1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Times New Roman" panose="02020603050405020304" pitchFamily="18" charset="0"/>
                <a:cs typeface="Times New Roman" panose="02020603050405020304" pitchFamily="18" charset="0"/>
              </a:endParaRPr>
            </a:p>
          </p:txBody>
        </p:sp>
        <p:sp>
          <p:nvSpPr>
            <p:cNvPr id="17" name="椭圆 16">
              <a:extLst>
                <a:ext uri="{FF2B5EF4-FFF2-40B4-BE49-F238E27FC236}">
                  <a16:creationId xmlns:a16="http://schemas.microsoft.com/office/drawing/2014/main" id="{3873EDB4-DC2B-6F7D-3300-3870D244189B}"/>
                </a:ext>
              </a:extLst>
            </p:cNvPr>
            <p:cNvSpPr/>
            <p:nvPr/>
          </p:nvSpPr>
          <p:spPr>
            <a:xfrm>
              <a:off x="5704443" y="3823469"/>
              <a:ext cx="286666" cy="286666"/>
            </a:xfrm>
            <a:prstGeom prst="ellipse">
              <a:avLst/>
            </a:prstGeom>
            <a:solidFill>
              <a:schemeClr val="bg1"/>
            </a:solidFill>
            <a:ln w="22225">
              <a:solidFill>
                <a:schemeClr val="accent1"/>
              </a:solidFill>
            </a:ln>
            <a:effectLst>
              <a:outerShdw blurRad="277994" algn="ctr" rotWithShape="0">
                <a:schemeClr val="accent1">
                  <a:alpha val="1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Times New Roman" panose="02020603050405020304" pitchFamily="18" charset="0"/>
                <a:cs typeface="Times New Roman" panose="02020603050405020304" pitchFamily="18" charset="0"/>
              </a:endParaRPr>
            </a:p>
          </p:txBody>
        </p:sp>
      </p:grpSp>
      <p:sp>
        <p:nvSpPr>
          <p:cNvPr id="18" name="文本框 17">
            <a:extLst>
              <a:ext uri="{FF2B5EF4-FFF2-40B4-BE49-F238E27FC236}">
                <a16:creationId xmlns:a16="http://schemas.microsoft.com/office/drawing/2014/main" id="{8A80CE79-3394-E40F-7F24-21CBEA1EE638}"/>
              </a:ext>
            </a:extLst>
          </p:cNvPr>
          <p:cNvSpPr txBox="1"/>
          <p:nvPr/>
        </p:nvSpPr>
        <p:spPr>
          <a:xfrm>
            <a:off x="129604" y="3573526"/>
            <a:ext cx="2475425" cy="369332"/>
          </a:xfrm>
          <a:prstGeom prst="rect">
            <a:avLst/>
          </a:prstGeom>
          <a:noFill/>
        </p:spPr>
        <p:txBody>
          <a:bodyPr wrap="square" rtlCol="0">
            <a:spAutoFit/>
          </a:bodyPr>
          <a:lstStyle/>
          <a:p>
            <a:pPr algn="ctr"/>
            <a:r>
              <a:rPr kumimoji="1" lang="en-US" altLang="zh-CN" b="1" dirty="0">
                <a:solidFill>
                  <a:schemeClr val="accent1"/>
                </a:solidFill>
                <a:latin typeface="Times New Roman" panose="02020603050405020304" pitchFamily="18" charset="0"/>
                <a:cs typeface="Times New Roman" panose="02020603050405020304" pitchFamily="18" charset="0"/>
              </a:rPr>
              <a:t>2024.03</a:t>
            </a:r>
            <a:r>
              <a:rPr kumimoji="1" lang="zh-CN" altLang="en-US" b="1" dirty="0">
                <a:solidFill>
                  <a:schemeClr val="accent1"/>
                </a:solidFill>
                <a:latin typeface="Times New Roman" panose="02020603050405020304" pitchFamily="18" charset="0"/>
                <a:cs typeface="Times New Roman" panose="02020603050405020304" pitchFamily="18" charset="0"/>
              </a:rPr>
              <a:t>～</a:t>
            </a:r>
            <a:r>
              <a:rPr kumimoji="1" lang="en-US" altLang="zh-CN" b="1" dirty="0">
                <a:solidFill>
                  <a:schemeClr val="accent1"/>
                </a:solidFill>
                <a:latin typeface="Times New Roman" panose="02020603050405020304" pitchFamily="18" charset="0"/>
                <a:cs typeface="Times New Roman" panose="02020603050405020304" pitchFamily="18" charset="0"/>
              </a:rPr>
              <a:t>Present</a:t>
            </a:r>
            <a:endParaRPr kumimoji="1" lang="zh-CN" altLang="en-US" b="1" dirty="0">
              <a:solidFill>
                <a:schemeClr val="accent1"/>
              </a:solidFill>
              <a:latin typeface="Times New Roman" panose="02020603050405020304" pitchFamily="18" charset="0"/>
              <a:cs typeface="Times New Roman" panose="02020603050405020304" pitchFamily="18" charset="0"/>
            </a:endParaRPr>
          </a:p>
        </p:txBody>
      </p:sp>
      <p:sp>
        <p:nvSpPr>
          <p:cNvPr id="22" name="灯片编号占位符 2">
            <a:extLst>
              <a:ext uri="{FF2B5EF4-FFF2-40B4-BE49-F238E27FC236}">
                <a16:creationId xmlns:a16="http://schemas.microsoft.com/office/drawing/2014/main" id="{49464C34-A189-AF86-D373-C8D7CC683C07}"/>
              </a:ext>
            </a:extLst>
          </p:cNvPr>
          <p:cNvSpPr>
            <a:spLocks noGrp="1"/>
          </p:cNvSpPr>
          <p:nvPr>
            <p:ph type="sldNum" sz="quarter" idx="12"/>
          </p:nvPr>
        </p:nvSpPr>
        <p:spPr>
          <a:xfrm>
            <a:off x="11641056" y="6181441"/>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7</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21" name="图形 20">
            <a:extLst>
              <a:ext uri="{FF2B5EF4-FFF2-40B4-BE49-F238E27FC236}">
                <a16:creationId xmlns:a16="http://schemas.microsoft.com/office/drawing/2014/main" id="{44E61A1D-B709-4CA8-B94D-32FA360C014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904307" y="448171"/>
            <a:ext cx="2739132" cy="524515"/>
          </a:xfrm>
          <a:prstGeom prst="rect">
            <a:avLst/>
          </a:prstGeom>
          <a:effectLst/>
        </p:spPr>
      </p:pic>
      <p:sp>
        <p:nvSpPr>
          <p:cNvPr id="23" name="文本框 22">
            <a:extLst>
              <a:ext uri="{FF2B5EF4-FFF2-40B4-BE49-F238E27FC236}">
                <a16:creationId xmlns:a16="http://schemas.microsoft.com/office/drawing/2014/main" id="{4142FF8C-3071-45FF-B68D-BEEB759A9F04}"/>
              </a:ext>
            </a:extLst>
          </p:cNvPr>
          <p:cNvSpPr txBox="1"/>
          <p:nvPr/>
        </p:nvSpPr>
        <p:spPr>
          <a:xfrm>
            <a:off x="3028577" y="1814525"/>
            <a:ext cx="8138348" cy="646331"/>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Achieved the trapping of single atoms and combine fluorescence detection to achieve high-precision control of atomic positions by movable optical lattice.</a:t>
            </a:r>
          </a:p>
        </p:txBody>
      </p:sp>
      <p:sp>
        <p:nvSpPr>
          <p:cNvPr id="24" name="文本框 23">
            <a:extLst>
              <a:ext uri="{FF2B5EF4-FFF2-40B4-BE49-F238E27FC236}">
                <a16:creationId xmlns:a16="http://schemas.microsoft.com/office/drawing/2014/main" id="{FE4A421E-583B-41B6-91F5-F6BF0C8F77B5}"/>
              </a:ext>
            </a:extLst>
          </p:cNvPr>
          <p:cNvSpPr txBox="1"/>
          <p:nvPr/>
        </p:nvSpPr>
        <p:spPr>
          <a:xfrm>
            <a:off x="3028577" y="3258525"/>
            <a:ext cx="9028323" cy="369332"/>
          </a:xfrm>
          <a:prstGeom prst="rect">
            <a:avLst/>
          </a:prstGeom>
          <a:noFill/>
        </p:spPr>
        <p:txBody>
          <a:bodyPr wrap="square">
            <a:spAutoFit/>
          </a:bodyPr>
          <a:lstStyle/>
          <a:p>
            <a:pPr algn="l"/>
            <a:r>
              <a:rPr lang="en-US" altLang="zh-CN" b="1" dirty="0">
                <a:latin typeface="Times New Roman" panose="02020603050405020304" pitchFamily="18" charset="0"/>
                <a:cs typeface="Times New Roman" panose="02020603050405020304" pitchFamily="18" charset="0"/>
              </a:rPr>
              <a:t>Combination of the cavity cooling and feed back cooling to reach temperature limit</a:t>
            </a:r>
          </a:p>
        </p:txBody>
      </p:sp>
      <p:sp>
        <p:nvSpPr>
          <p:cNvPr id="25" name="文本框 24">
            <a:extLst>
              <a:ext uri="{FF2B5EF4-FFF2-40B4-BE49-F238E27FC236}">
                <a16:creationId xmlns:a16="http://schemas.microsoft.com/office/drawing/2014/main" id="{600A1193-0B88-4D7A-902E-B9AE3BF32227}"/>
              </a:ext>
            </a:extLst>
          </p:cNvPr>
          <p:cNvSpPr txBox="1"/>
          <p:nvPr/>
        </p:nvSpPr>
        <p:spPr>
          <a:xfrm>
            <a:off x="3028578" y="3590248"/>
            <a:ext cx="8138348" cy="646331"/>
          </a:xfrm>
          <a:prstGeom prst="rect">
            <a:avLst/>
          </a:prstGeom>
          <a:noFill/>
        </p:spPr>
        <p:txBody>
          <a:bodyPr wrap="square">
            <a:spAutoFit/>
          </a:bodyPr>
          <a:lstStyle/>
          <a:p>
            <a:pPr algn="l"/>
            <a:r>
              <a:rPr lang="en-US" altLang="zh-CN" dirty="0">
                <a:latin typeface="Times New Roman" panose="02020603050405020304" pitchFamily="18" charset="0"/>
                <a:cs typeface="Times New Roman" panose="02020603050405020304" pitchFamily="18" charset="0"/>
              </a:rPr>
              <a:t>Calculated the combination of 2 cooling methods and certified that the new method’s lowest temperature has the correct positive correlation with a low cavity decay rate.</a:t>
            </a:r>
          </a:p>
        </p:txBody>
      </p:sp>
      <p:sp>
        <p:nvSpPr>
          <p:cNvPr id="26" name="文本框 25">
            <a:extLst>
              <a:ext uri="{FF2B5EF4-FFF2-40B4-BE49-F238E27FC236}">
                <a16:creationId xmlns:a16="http://schemas.microsoft.com/office/drawing/2014/main" id="{85A7F70C-0EE8-4E21-A375-572D36245ED4}"/>
              </a:ext>
            </a:extLst>
          </p:cNvPr>
          <p:cNvSpPr txBox="1"/>
          <p:nvPr/>
        </p:nvSpPr>
        <p:spPr>
          <a:xfrm>
            <a:off x="3028577" y="4980389"/>
            <a:ext cx="6134846" cy="369332"/>
          </a:xfrm>
          <a:prstGeom prst="rect">
            <a:avLst/>
          </a:prstGeom>
          <a:noFill/>
        </p:spPr>
        <p:txBody>
          <a:bodyPr wrap="square">
            <a:spAutoFit/>
          </a:bodyPr>
          <a:lstStyle/>
          <a:p>
            <a:pPr algn="l"/>
            <a:r>
              <a:rPr lang="en-US" altLang="zh-CN" b="1" dirty="0">
                <a:latin typeface="Times New Roman" panose="02020603050405020304" pitchFamily="18" charset="0"/>
                <a:cs typeface="Times New Roman" panose="02020603050405020304" pitchFamily="18" charset="0"/>
              </a:rPr>
              <a:t>Single photon emission in 2D materials</a:t>
            </a:r>
          </a:p>
        </p:txBody>
      </p:sp>
      <p:sp>
        <p:nvSpPr>
          <p:cNvPr id="27" name="文本框 26">
            <a:extLst>
              <a:ext uri="{FF2B5EF4-FFF2-40B4-BE49-F238E27FC236}">
                <a16:creationId xmlns:a16="http://schemas.microsoft.com/office/drawing/2014/main" id="{285D7B0D-2720-486D-AF3C-6F211F0259F6}"/>
              </a:ext>
            </a:extLst>
          </p:cNvPr>
          <p:cNvSpPr txBox="1"/>
          <p:nvPr/>
        </p:nvSpPr>
        <p:spPr>
          <a:xfrm>
            <a:off x="3050544" y="5315111"/>
            <a:ext cx="8138348" cy="923330"/>
          </a:xfrm>
          <a:prstGeom prst="rect">
            <a:avLst/>
          </a:prstGeom>
          <a:noFill/>
        </p:spPr>
        <p:txBody>
          <a:bodyPr wrap="square">
            <a:spAutoFit/>
          </a:bodyPr>
          <a:lstStyle/>
          <a:p>
            <a:pPr algn="l"/>
            <a:r>
              <a:rPr lang="en-US" altLang="zh-CN" dirty="0">
                <a:latin typeface="Times New Roman" panose="02020603050405020304" pitchFamily="18" charset="0"/>
                <a:cs typeface="Times New Roman" panose="02020603050405020304" pitchFamily="18" charset="0"/>
              </a:rPr>
              <a:t>Designed and fabricated substrates with strain engineering features</a:t>
            </a:r>
          </a:p>
          <a:p>
            <a:pPr algn="l"/>
            <a:r>
              <a:rPr lang="en-US" altLang="zh-CN" dirty="0">
                <a:latin typeface="Times New Roman" panose="02020603050405020304" pitchFamily="18" charset="0"/>
                <a:cs typeface="Times New Roman" panose="02020603050405020304" pitchFamily="18" charset="0"/>
              </a:rPr>
              <a:t>Carried out optical spectroscopy measurements including photoluminescence , Raman, Time-Correlated Single Photon Counting on hBN encapsulated monolayer.</a:t>
            </a:r>
          </a:p>
        </p:txBody>
      </p:sp>
    </p:spTree>
    <p:extLst>
      <p:ext uri="{BB962C8B-B14F-4D97-AF65-F5344CB8AC3E}">
        <p14:creationId xmlns:p14="http://schemas.microsoft.com/office/powerpoint/2010/main" val="38653395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动作按钮: 空白 8">
            <a:hlinkClick r:id="rId2" action="ppaction://hlinksldjump" highlightClick="1"/>
            <a:extLst>
              <a:ext uri="{FF2B5EF4-FFF2-40B4-BE49-F238E27FC236}">
                <a16:creationId xmlns:a16="http://schemas.microsoft.com/office/drawing/2014/main" id="{F2348848-7F45-4561-9A98-FBB72CBE99DB}"/>
              </a:ext>
            </a:extLst>
          </p:cNvPr>
          <p:cNvSpPr/>
          <p:nvPr/>
        </p:nvSpPr>
        <p:spPr>
          <a:xfrm>
            <a:off x="0" y="449867"/>
            <a:ext cx="371628" cy="446604"/>
          </a:xfrm>
          <a:prstGeom prst="actionButtonBlank">
            <a:avLst/>
          </a:prstGeom>
          <a:solidFill>
            <a:srgbClr val="034E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20876B98-D167-E2D4-B69B-C9BE8F60EED4}"/>
              </a:ext>
            </a:extLst>
          </p:cNvPr>
          <p:cNvSpPr txBox="1"/>
          <p:nvPr/>
        </p:nvSpPr>
        <p:spPr>
          <a:xfrm>
            <a:off x="548560" y="448171"/>
            <a:ext cx="6524765" cy="523220"/>
          </a:xfrm>
          <a:prstGeom prst="rect">
            <a:avLst/>
          </a:prstGeom>
          <a:noFill/>
        </p:spPr>
        <p:txBody>
          <a:bodyPr wrap="square">
            <a:spAutoFit/>
          </a:bodyPr>
          <a:lstStyle/>
          <a:p>
            <a:pPr>
              <a:buSzPct val="85000"/>
            </a:pPr>
            <a:r>
              <a:rPr kumimoji="1" lang="en" altLang="zh-CN" sz="28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rPr>
              <a:t>Atom trapping based on optical lattices</a:t>
            </a:r>
          </a:p>
        </p:txBody>
      </p:sp>
      <p:sp>
        <p:nvSpPr>
          <p:cNvPr id="2" name="文本框 1">
            <a:extLst>
              <a:ext uri="{FF2B5EF4-FFF2-40B4-BE49-F238E27FC236}">
                <a16:creationId xmlns:a16="http://schemas.microsoft.com/office/drawing/2014/main" id="{5F0DCCC2-7F78-645A-3540-6D0EB3E03350}"/>
              </a:ext>
            </a:extLst>
          </p:cNvPr>
          <p:cNvSpPr txBox="1"/>
          <p:nvPr/>
        </p:nvSpPr>
        <p:spPr>
          <a:xfrm>
            <a:off x="894053" y="1116736"/>
            <a:ext cx="9134818" cy="1241943"/>
          </a:xfrm>
          <a:prstGeom prst="rect">
            <a:avLst/>
          </a:prstGeom>
          <a:noFill/>
        </p:spPr>
        <p:txBody>
          <a:bodyPr wrap="square">
            <a:spAutoFit/>
          </a:bodyPr>
          <a:lstStyle/>
          <a:p>
            <a:pPr>
              <a:lnSpc>
                <a:spcPct val="120000"/>
              </a:lnSpc>
            </a:pPr>
            <a:r>
              <a:rPr kumimoji="1" lang="en" altLang="zh-CN" sz="2400" b="1" spc="120"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rPr>
              <a:t>(1) </a:t>
            </a:r>
            <a:r>
              <a:rPr lang="en-US" altLang="zh-CN" sz="2400" b="1" i="0" dirty="0">
                <a:effectLst/>
                <a:latin typeface="Times New Roman" panose="02020603050405020304" pitchFamily="18" charset="0"/>
                <a:cs typeface="Times New Roman" panose="02020603050405020304" pitchFamily="18" charset="0"/>
              </a:rPr>
              <a:t>Single atom trapping based on movable optical lattices</a:t>
            </a:r>
          </a:p>
          <a:p>
            <a:pPr>
              <a:lnSpc>
                <a:spcPct val="120000"/>
              </a:lnSpc>
            </a:pPr>
            <a:r>
              <a:rPr lang="en-US" altLang="zh-CN" sz="2000" b="1" dirty="0">
                <a:latin typeface="Times New Roman" panose="02020603050405020304" pitchFamily="18" charset="0"/>
                <a:cs typeface="Times New Roman" panose="02020603050405020304" pitchFamily="18" charset="0"/>
              </a:rPr>
              <a:t>Research Group: </a:t>
            </a:r>
            <a:r>
              <a:rPr lang="en-US" altLang="zh-CN" sz="2000" dirty="0">
                <a:latin typeface="Times New Roman" panose="02020603050405020304" pitchFamily="18" charset="0"/>
                <a:cs typeface="Times New Roman" panose="02020603050405020304" pitchFamily="18" charset="0"/>
              </a:rPr>
              <a:t>Fiber Cavity QED group supervised by Prof. Chuan-Feng Li</a:t>
            </a:r>
          </a:p>
          <a:p>
            <a:pPr>
              <a:lnSpc>
                <a:spcPct val="120000"/>
              </a:lnSpc>
            </a:pPr>
            <a:r>
              <a:rPr lang="en-US" altLang="zh-CN" sz="2000" dirty="0">
                <a:latin typeface="Times New Roman" panose="02020603050405020304" pitchFamily="18" charset="0"/>
                <a:cs typeface="Times New Roman" panose="02020603050405020304" pitchFamily="18" charset="0"/>
              </a:rPr>
              <a:t>Key Laboratory of Quantum Information, CAS</a:t>
            </a:r>
            <a:endParaRPr lang="zh-CN" altLang="en-US" sz="2000" dirty="0">
              <a:latin typeface="Times New Roman" panose="02020603050405020304" pitchFamily="18" charset="0"/>
              <a:cs typeface="Times New Roman" panose="02020603050405020304" pitchFamily="18" charset="0"/>
            </a:endParaRPr>
          </a:p>
        </p:txBody>
      </p:sp>
      <p:sp>
        <p:nvSpPr>
          <p:cNvPr id="6" name="文本框 5">
            <a:extLst>
              <a:ext uri="{FF2B5EF4-FFF2-40B4-BE49-F238E27FC236}">
                <a16:creationId xmlns:a16="http://schemas.microsoft.com/office/drawing/2014/main" id="{C5B9C0DC-2FAE-A909-4357-29C8E9FB4F27}"/>
              </a:ext>
            </a:extLst>
          </p:cNvPr>
          <p:cNvSpPr txBox="1"/>
          <p:nvPr/>
        </p:nvSpPr>
        <p:spPr>
          <a:xfrm>
            <a:off x="1928388" y="2583031"/>
            <a:ext cx="7995225" cy="663515"/>
          </a:xfrm>
          <a:prstGeom prst="rect">
            <a:avLst/>
          </a:prstGeom>
          <a:noFill/>
        </p:spPr>
        <p:txBody>
          <a:bodyPr wrap="square">
            <a:spAutoFit/>
          </a:bodyPr>
          <a:lstStyle/>
          <a:p>
            <a:pPr algn="just">
              <a:lnSpc>
                <a:spcPct val="120000"/>
              </a:lnSpc>
            </a:pPr>
            <a:r>
              <a:rPr lang="en-US" altLang="zh-CN" sz="1600" b="0" i="0" dirty="0">
                <a:effectLst/>
                <a:latin typeface="Times New Roman" panose="02020603050405020304" pitchFamily="18" charset="0"/>
                <a:cs typeface="Times New Roman" panose="02020603050405020304" pitchFamily="18" charset="0"/>
              </a:rPr>
              <a:t>Proposed to achieve the trapping of single atoms and combine fluorescence detection to achieve high-precision control of atomic positions by movable optical lattice.</a:t>
            </a:r>
          </a:p>
        </p:txBody>
      </p:sp>
      <p:sp>
        <p:nvSpPr>
          <p:cNvPr id="19" name="灯片编号占位符 2">
            <a:extLst>
              <a:ext uri="{FF2B5EF4-FFF2-40B4-BE49-F238E27FC236}">
                <a16:creationId xmlns:a16="http://schemas.microsoft.com/office/drawing/2014/main" id="{4C9EA3EE-13F5-C8B8-D36D-E711317CEEB5}"/>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8</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13" name="图形 12">
            <a:extLst>
              <a:ext uri="{FF2B5EF4-FFF2-40B4-BE49-F238E27FC236}">
                <a16:creationId xmlns:a16="http://schemas.microsoft.com/office/drawing/2014/main" id="{7F3F6E1D-4DA8-4B56-9F76-FE8036AE9DD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904307" y="448171"/>
            <a:ext cx="2739132" cy="524515"/>
          </a:xfrm>
          <a:prstGeom prst="rect">
            <a:avLst/>
          </a:prstGeom>
          <a:effectLst/>
        </p:spPr>
      </p:pic>
      <p:pic>
        <p:nvPicPr>
          <p:cNvPr id="12" name="内容占位符 5">
            <a:extLst>
              <a:ext uri="{FF2B5EF4-FFF2-40B4-BE49-F238E27FC236}">
                <a16:creationId xmlns:a16="http://schemas.microsoft.com/office/drawing/2014/main" id="{A8A8DB66-1093-4B03-96BD-5B88AFA53F76}"/>
              </a:ext>
            </a:extLst>
          </p:cNvPr>
          <p:cNvPicPr>
            <a:picLocks noGrp="1" noChangeAspect="1"/>
          </p:cNvPicPr>
          <p:nvPr>
            <p:ph idx="1"/>
          </p:nvPr>
        </p:nvPicPr>
        <p:blipFill rotWithShape="1">
          <a:blip r:embed="rId5"/>
          <a:srcRect r="7234" b="6297"/>
          <a:stretch/>
        </p:blipFill>
        <p:spPr>
          <a:xfrm>
            <a:off x="1625816" y="3470899"/>
            <a:ext cx="3317375" cy="2513169"/>
          </a:xfrm>
        </p:spPr>
      </p:pic>
      <p:pic>
        <p:nvPicPr>
          <p:cNvPr id="14" name="图片 13">
            <a:extLst>
              <a:ext uri="{FF2B5EF4-FFF2-40B4-BE49-F238E27FC236}">
                <a16:creationId xmlns:a16="http://schemas.microsoft.com/office/drawing/2014/main" id="{F59E3D9F-AF64-4D65-8F06-F569E3A88F3F}"/>
              </a:ext>
            </a:extLst>
          </p:cNvPr>
          <p:cNvPicPr>
            <a:picLocks noChangeAspect="1"/>
          </p:cNvPicPr>
          <p:nvPr/>
        </p:nvPicPr>
        <p:blipFill rotWithShape="1">
          <a:blip r:embed="rId6"/>
          <a:srcRect b="20875"/>
          <a:stretch/>
        </p:blipFill>
        <p:spPr>
          <a:xfrm>
            <a:off x="6096000" y="3470900"/>
            <a:ext cx="4228905" cy="2509613"/>
          </a:xfrm>
          <a:prstGeom prst="rect">
            <a:avLst/>
          </a:prstGeom>
        </p:spPr>
      </p:pic>
    </p:spTree>
    <p:extLst>
      <p:ext uri="{BB962C8B-B14F-4D97-AF65-F5344CB8AC3E}">
        <p14:creationId xmlns:p14="http://schemas.microsoft.com/office/powerpoint/2010/main" val="58151363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a:extLst>
              <a:ext uri="{FF2B5EF4-FFF2-40B4-BE49-F238E27FC236}">
                <a16:creationId xmlns:a16="http://schemas.microsoft.com/office/drawing/2014/main" id="{37329960-6368-6AAA-EC55-0D1F9D11B918}"/>
              </a:ext>
            </a:extLst>
          </p:cNvPr>
          <p:cNvSpPr txBox="1"/>
          <p:nvPr/>
        </p:nvSpPr>
        <p:spPr>
          <a:xfrm>
            <a:off x="548561" y="1048205"/>
            <a:ext cx="10753087" cy="461665"/>
          </a:xfrm>
          <a:prstGeom prst="rect">
            <a:avLst/>
          </a:prstGeom>
          <a:noFill/>
        </p:spPr>
        <p:txBody>
          <a:bodyPr wrap="square">
            <a:spAutoFit/>
          </a:bodyPr>
          <a:lstStyle/>
          <a:p>
            <a:pPr algn="l"/>
            <a:r>
              <a:rPr lang="en-US" altLang="zh-CN" sz="2400" b="1" i="0" dirty="0">
                <a:effectLst/>
                <a:latin typeface="Times New Roman" panose="02020603050405020304" pitchFamily="18" charset="0"/>
                <a:cs typeface="Times New Roman" panose="02020603050405020304" pitchFamily="18" charset="0"/>
              </a:rPr>
              <a:t>Led building and cleaning our second ultrahigh optical vacuum system</a:t>
            </a:r>
          </a:p>
        </p:txBody>
      </p:sp>
      <p:sp>
        <p:nvSpPr>
          <p:cNvPr id="14" name="文本框 13">
            <a:extLst>
              <a:ext uri="{FF2B5EF4-FFF2-40B4-BE49-F238E27FC236}">
                <a16:creationId xmlns:a16="http://schemas.microsoft.com/office/drawing/2014/main" id="{7592DFF7-EC50-4C7C-EB6E-7102704A7915}"/>
              </a:ext>
            </a:extLst>
          </p:cNvPr>
          <p:cNvSpPr txBox="1"/>
          <p:nvPr/>
        </p:nvSpPr>
        <p:spPr>
          <a:xfrm>
            <a:off x="792543" y="5057378"/>
            <a:ext cx="10754006" cy="362022"/>
          </a:xfrm>
          <a:prstGeom prst="rect">
            <a:avLst/>
          </a:prstGeom>
          <a:noFill/>
        </p:spPr>
        <p:txBody>
          <a:bodyPr wrap="square">
            <a:spAutoFit/>
          </a:bodyPr>
          <a:lstStyle/>
          <a:p>
            <a:pPr marL="285750" indent="-285750">
              <a:lnSpc>
                <a:spcPct val="120000"/>
              </a:lnSpc>
              <a:buSzPct val="70000"/>
              <a:buFont typeface="Wingdings" pitchFamily="2" charset="2"/>
              <a:buChar char="p"/>
            </a:pPr>
            <a:r>
              <a:rPr lang="en-US" altLang="zh-CN" sz="1600" b="0" i="0" dirty="0">
                <a:effectLst/>
                <a:latin typeface="Times New Roman" panose="02020603050405020304" pitchFamily="18" charset="0"/>
                <a:cs typeface="Times New Roman" panose="02020603050405020304" pitchFamily="18" charset="0"/>
              </a:rPr>
              <a:t>We mounted a Rb atom dispenser for the MOT and optical dipole traps for ensembles and single atoms</a:t>
            </a:r>
            <a:r>
              <a:rPr lang="en-US" altLang="zh-CN" sz="1600" b="0" i="0" dirty="0">
                <a:solidFill>
                  <a:srgbClr val="494E52"/>
                </a:solidFill>
                <a:effectLst/>
                <a:latin typeface="Times New Roman" panose="02020603050405020304" pitchFamily="18" charset="0"/>
                <a:cs typeface="Times New Roman" panose="02020603050405020304" pitchFamily="18" charset="0"/>
              </a:rPr>
              <a:t>. </a:t>
            </a:r>
            <a:endParaRPr lang="zh-CN" altLang="en-US" sz="1600" b="1" dirty="0">
              <a:solidFill>
                <a:schemeClr val="tx1">
                  <a:lumMod val="75000"/>
                  <a:lumOff val="25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16" name="文本框 15">
            <a:extLst>
              <a:ext uri="{FF2B5EF4-FFF2-40B4-BE49-F238E27FC236}">
                <a16:creationId xmlns:a16="http://schemas.microsoft.com/office/drawing/2014/main" id="{A8689E73-26D8-90D4-723C-C6274FAE61B0}"/>
              </a:ext>
            </a:extLst>
          </p:cNvPr>
          <p:cNvSpPr txBox="1"/>
          <p:nvPr/>
        </p:nvSpPr>
        <p:spPr>
          <a:xfrm>
            <a:off x="792543" y="5408880"/>
            <a:ext cx="10754006" cy="367280"/>
          </a:xfrm>
          <a:prstGeom prst="rect">
            <a:avLst/>
          </a:prstGeom>
          <a:noFill/>
        </p:spPr>
        <p:txBody>
          <a:bodyPr wrap="square">
            <a:spAutoFit/>
          </a:bodyPr>
          <a:lstStyle/>
          <a:p>
            <a:pPr marL="285750" indent="-285750">
              <a:lnSpc>
                <a:spcPct val="120000"/>
              </a:lnSpc>
              <a:buSzPct val="70000"/>
              <a:buFont typeface="Wingdings" pitchFamily="2" charset="2"/>
              <a:buChar char="p"/>
            </a:pPr>
            <a:r>
              <a:rPr lang="en-US" altLang="zh-CN" sz="1600" b="0" i="0" dirty="0">
                <a:effectLst/>
                <a:latin typeface="Times New Roman" panose="02020603050405020304" pitchFamily="18" charset="0"/>
                <a:cs typeface="Times New Roman" panose="02020603050405020304" pitchFamily="18" charset="0"/>
              </a:rPr>
              <a:t>The vacuum degree of the system has reached 3×10−11Torr</a:t>
            </a:r>
            <a:r>
              <a:rPr lang="en-US" altLang="zh-CN" sz="1400" b="0" i="0" dirty="0">
                <a:solidFill>
                  <a:srgbClr val="494E52"/>
                </a:solidFill>
                <a:effectLst/>
                <a:latin typeface="-apple-system"/>
              </a:rPr>
              <a:t>.</a:t>
            </a:r>
            <a:endParaRPr lang="zh-CN" altLang="en-US" sz="1400" b="1" dirty="0">
              <a:solidFill>
                <a:schemeClr val="tx1">
                  <a:lumMod val="75000"/>
                  <a:lumOff val="25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17" name="灯片编号占位符 2">
            <a:extLst>
              <a:ext uri="{FF2B5EF4-FFF2-40B4-BE49-F238E27FC236}">
                <a16:creationId xmlns:a16="http://schemas.microsoft.com/office/drawing/2014/main" id="{111CD83B-DEAB-13FB-4199-B43C000BE046}"/>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9</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15" name="图形 14">
            <a:extLst>
              <a:ext uri="{FF2B5EF4-FFF2-40B4-BE49-F238E27FC236}">
                <a16:creationId xmlns:a16="http://schemas.microsoft.com/office/drawing/2014/main" id="{7EE767A5-1C03-4BFF-B706-6900CFF2921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904307" y="448171"/>
            <a:ext cx="2739132" cy="524515"/>
          </a:xfrm>
          <a:prstGeom prst="rect">
            <a:avLst/>
          </a:prstGeom>
          <a:effectLst/>
        </p:spPr>
      </p:pic>
      <p:pic>
        <p:nvPicPr>
          <p:cNvPr id="20" name="图片 19">
            <a:extLst>
              <a:ext uri="{FF2B5EF4-FFF2-40B4-BE49-F238E27FC236}">
                <a16:creationId xmlns:a16="http://schemas.microsoft.com/office/drawing/2014/main" id="{9FEFB22C-F144-4BBB-A6D2-6C6C05F3A32D}"/>
              </a:ext>
            </a:extLst>
          </p:cNvPr>
          <p:cNvPicPr>
            <a:picLocks noChangeAspect="1"/>
          </p:cNvPicPr>
          <p:nvPr/>
        </p:nvPicPr>
        <p:blipFill>
          <a:blip r:embed="rId4"/>
          <a:stretch>
            <a:fillRect/>
          </a:stretch>
        </p:blipFill>
        <p:spPr>
          <a:xfrm>
            <a:off x="719456" y="1750831"/>
            <a:ext cx="5606024" cy="3286290"/>
          </a:xfrm>
          <a:prstGeom prst="rect">
            <a:avLst/>
          </a:prstGeom>
        </p:spPr>
      </p:pic>
      <p:pic>
        <p:nvPicPr>
          <p:cNvPr id="21" name="图片 20">
            <a:extLst>
              <a:ext uri="{FF2B5EF4-FFF2-40B4-BE49-F238E27FC236}">
                <a16:creationId xmlns:a16="http://schemas.microsoft.com/office/drawing/2014/main" id="{FBE19254-FCA9-4956-999D-8674C7D0210A}"/>
              </a:ext>
            </a:extLst>
          </p:cNvPr>
          <p:cNvPicPr>
            <a:picLocks noChangeAspect="1"/>
          </p:cNvPicPr>
          <p:nvPr/>
        </p:nvPicPr>
        <p:blipFill>
          <a:blip r:embed="rId5"/>
          <a:stretch>
            <a:fillRect/>
          </a:stretch>
        </p:blipFill>
        <p:spPr>
          <a:xfrm>
            <a:off x="6749720" y="1549055"/>
            <a:ext cx="4431310" cy="3540808"/>
          </a:xfrm>
          <a:prstGeom prst="rect">
            <a:avLst/>
          </a:prstGeom>
        </p:spPr>
      </p:pic>
      <p:sp>
        <p:nvSpPr>
          <p:cNvPr id="11" name="动作按钮: 空白 10">
            <a:hlinkClick r:id="rId6" action="ppaction://hlinksldjump" highlightClick="1"/>
            <a:extLst>
              <a:ext uri="{FF2B5EF4-FFF2-40B4-BE49-F238E27FC236}">
                <a16:creationId xmlns:a16="http://schemas.microsoft.com/office/drawing/2014/main" id="{7C7456F6-310E-4CD5-A0CA-8E36B72A7B50}"/>
              </a:ext>
            </a:extLst>
          </p:cNvPr>
          <p:cNvSpPr/>
          <p:nvPr/>
        </p:nvSpPr>
        <p:spPr>
          <a:xfrm>
            <a:off x="0" y="449867"/>
            <a:ext cx="371628" cy="446604"/>
          </a:xfrm>
          <a:prstGeom prst="actionButtonBlank">
            <a:avLst/>
          </a:prstGeom>
          <a:solidFill>
            <a:srgbClr val="034E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A7313A07-F7F4-45C2-A6EE-8A5106357080}"/>
              </a:ext>
            </a:extLst>
          </p:cNvPr>
          <p:cNvSpPr txBox="1"/>
          <p:nvPr/>
        </p:nvSpPr>
        <p:spPr>
          <a:xfrm>
            <a:off x="548560" y="448171"/>
            <a:ext cx="6524765" cy="523220"/>
          </a:xfrm>
          <a:prstGeom prst="rect">
            <a:avLst/>
          </a:prstGeom>
          <a:noFill/>
        </p:spPr>
        <p:txBody>
          <a:bodyPr wrap="square">
            <a:spAutoFit/>
          </a:bodyPr>
          <a:lstStyle/>
          <a:p>
            <a:pPr>
              <a:buSzPct val="85000"/>
            </a:pPr>
            <a:r>
              <a:rPr kumimoji="1" lang="en" altLang="zh-CN" sz="28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rPr>
              <a:t>Atom trapping based on optical lattices</a:t>
            </a:r>
          </a:p>
        </p:txBody>
      </p:sp>
      <p:sp>
        <p:nvSpPr>
          <p:cNvPr id="18" name="文本框 17">
            <a:extLst>
              <a:ext uri="{FF2B5EF4-FFF2-40B4-BE49-F238E27FC236}">
                <a16:creationId xmlns:a16="http://schemas.microsoft.com/office/drawing/2014/main" id="{60DD0694-688D-4292-820A-5C99E9C983AD}"/>
              </a:ext>
            </a:extLst>
          </p:cNvPr>
          <p:cNvSpPr txBox="1"/>
          <p:nvPr/>
        </p:nvSpPr>
        <p:spPr>
          <a:xfrm>
            <a:off x="0" y="6550223"/>
            <a:ext cx="2277035" cy="307777"/>
          </a:xfrm>
          <a:prstGeom prst="rect">
            <a:avLst/>
          </a:prstGeom>
          <a:noFill/>
        </p:spPr>
        <p:txBody>
          <a:bodyPr wrap="square">
            <a:spAutoFit/>
          </a:bodyPr>
          <a:lstStyle/>
          <a:p>
            <a:r>
              <a:rPr lang="en-US" altLang="zh-CN" sz="1400" i="1" dirty="0">
                <a:effectLst/>
                <a:latin typeface="Arial" panose="020B0604020202020204" pitchFamily="34" charset="0"/>
                <a:cs typeface="Arial" panose="020B0604020202020204" pitchFamily="34" charset="0"/>
              </a:rPr>
              <a:t>Optica 4, 576-579 (2017)</a:t>
            </a:r>
            <a:endParaRPr lang="zh-CN" altLang="en-US" sz="14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8160408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theme/theme1.xml><?xml version="1.0" encoding="utf-8"?>
<a:theme xmlns:a="http://schemas.openxmlformats.org/drawingml/2006/main" name="Office 主题​​">
  <a:themeElements>
    <a:clrScheme name="自定义 1727">
      <a:dk1>
        <a:srgbClr val="000000"/>
      </a:dk1>
      <a:lt1>
        <a:srgbClr val="FFFFFF"/>
      </a:lt1>
      <a:dk2>
        <a:srgbClr val="44546A"/>
      </a:dk2>
      <a:lt2>
        <a:srgbClr val="E7E6E6"/>
      </a:lt2>
      <a:accent1>
        <a:srgbClr val="14141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自定义 3">
      <a:majorFont>
        <a:latin typeface="等线 Light"/>
        <a:ea typeface="等线 Light"/>
        <a:cs typeface=""/>
      </a:majorFont>
      <a:minorFont>
        <a:latin typeface="等线"/>
        <a:ea typeface="等线"/>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12499</TotalTime>
  <Words>2227</Words>
  <Application>Microsoft Office PowerPoint</Application>
  <PresentationFormat>宽屏</PresentationFormat>
  <Paragraphs>271</Paragraphs>
  <Slides>41</Slides>
  <Notes>15</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41</vt:i4>
      </vt:variant>
    </vt:vector>
  </HeadingPairs>
  <TitlesOfParts>
    <vt:vector size="52" baseType="lpstr">
      <vt:lpstr>AdvOTd3a5f740</vt:lpstr>
      <vt:lpstr>AdvP6F00</vt:lpstr>
      <vt:lpstr>-apple-system</vt:lpstr>
      <vt:lpstr>等线</vt:lpstr>
      <vt:lpstr>等线 Light</vt:lpstr>
      <vt:lpstr>Arial</vt:lpstr>
      <vt:lpstr>Cambria Math</vt:lpstr>
      <vt:lpstr>Helvetica</vt:lpstr>
      <vt:lpstr>Times New Roman</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
  <dc:creator>Microsoft Office User</dc:creator>
  <cp:keywords/>
  <dc:description/>
  <cp:lastModifiedBy>Zhongqi</cp:lastModifiedBy>
  <cp:revision>106</cp:revision>
  <dcterms:created xsi:type="dcterms:W3CDTF">2023-07-25T11:43:42Z</dcterms:created>
  <dcterms:modified xsi:type="dcterms:W3CDTF">2024-10-10T00:22:51Z</dcterms:modified>
  <cp:category/>
</cp:coreProperties>
</file>